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4" r:id="rId2"/>
    <p:sldMasterId id="2147483681" r:id="rId3"/>
  </p:sldMasterIdLst>
  <p:notesMasterIdLst>
    <p:notesMasterId r:id="rId20"/>
  </p:notesMasterIdLst>
  <p:sldIdLst>
    <p:sldId id="257" r:id="rId4"/>
    <p:sldId id="1278" r:id="rId5"/>
    <p:sldId id="293" r:id="rId6"/>
    <p:sldId id="1562" r:id="rId7"/>
    <p:sldId id="1651" r:id="rId8"/>
    <p:sldId id="1626" r:id="rId9"/>
    <p:sldId id="1583" r:id="rId10"/>
    <p:sldId id="1582" r:id="rId11"/>
    <p:sldId id="1585" r:id="rId12"/>
    <p:sldId id="1605" r:id="rId13"/>
    <p:sldId id="1593" r:id="rId14"/>
    <p:sldId id="1594" r:id="rId15"/>
    <p:sldId id="1608" r:id="rId16"/>
    <p:sldId id="1659" r:id="rId17"/>
    <p:sldId id="1658" r:id="rId18"/>
    <p:sldId id="1537" r:id="rId19"/>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CD9549-F100-1BCA-AA96-87AC45EA798B}" name="Adam Burns" initials="AB" userId="S::burns@edgeresearch.com::a3023e2a-861c-4781-935b-3258661b0ace" providerId="AD"/>
  <p188:author id="{225ADB4B-5D02-2B2B-2784-5002D47244C9}" name="Bennett Berman" initials="BB" userId="S::berman@edgeresearch.com::bdff228a-781f-46e3-8392-f43c2ae25ee0" providerId="AD"/>
  <p188:author id="{8DA7A392-A974-3E66-F3B3-1B5D8C13EDF5}" name="Lydia Redway" initials="LR" userId="S::redway@edgeresearch.com::4fb5ab09-2c8f-4037-8c93-751284def37a" providerId="AD"/>
  <p188:author id="{191FA39B-4BAE-8785-DE1F-824206D7683B}" name="KATIE Sacksteder" initials="KS" userId="e1b489c80d5c9f08" providerId="Windows Live"/>
  <p188:author id="{5DA0D0C8-7C5B-93B4-97DF-6F15EC6024DF}" name="Pam Loeb" initials="PL" userId="S::loeb@edgeresearch.com::541211b7-8ebf-4d66-b0fd-6605a1d49c9c" providerId="AD"/>
  <p188:author id="{95E432FA-1EB9-E768-A85E-038C850C1CC3}" name="Mariel Molina" initials="MM" userId="S::molina@edgeresearch.com::f00f7984-3699-428b-9826-35a5bdaaeff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ana Gainsboro" initials="LG" lastIdx="102" clrIdx="0">
    <p:extLst>
      <p:ext uri="{19B8F6BF-5375-455C-9EA6-DF929625EA0E}">
        <p15:presenceInfo xmlns:p15="http://schemas.microsoft.com/office/powerpoint/2012/main" userId="S::gainsboro@edgeresearch.com::2d5a7584-b493-405c-bd67-9e7f8acf2980" providerId="AD"/>
      </p:ext>
    </p:extLst>
  </p:cmAuthor>
  <p:cmAuthor id="2" name="Lydia Redway" initials="LR" lastIdx="51" clrIdx="1">
    <p:extLst>
      <p:ext uri="{19B8F6BF-5375-455C-9EA6-DF929625EA0E}">
        <p15:presenceInfo xmlns:p15="http://schemas.microsoft.com/office/powerpoint/2012/main" userId="S::redway@edgeresearch.com::4fb5ab09-2c8f-4037-8c93-751284def37a" providerId="AD"/>
      </p:ext>
    </p:extLst>
  </p:cmAuthor>
  <p:cmAuthor id="3" name="Adam Burns" initials="AB" lastIdx="108" clrIdx="2">
    <p:extLst>
      <p:ext uri="{19B8F6BF-5375-455C-9EA6-DF929625EA0E}">
        <p15:presenceInfo xmlns:p15="http://schemas.microsoft.com/office/powerpoint/2012/main" userId="S::burns@edgeresearch.com::a3023e2a-861c-4781-935b-3258661b0ace" providerId="AD"/>
      </p:ext>
    </p:extLst>
  </p:cmAuthor>
  <p:cmAuthor id="4" name="Lisa Dropkin" initials="LD" lastIdx="20" clrIdx="3">
    <p:extLst>
      <p:ext uri="{19B8F6BF-5375-455C-9EA6-DF929625EA0E}">
        <p15:presenceInfo xmlns:p15="http://schemas.microsoft.com/office/powerpoint/2012/main" userId="S::Dropkin@edgeresearch.com::762c7ed2-8110-490d-98dd-43e714b988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6873DC"/>
    <a:srgbClr val="EF0723"/>
    <a:srgbClr val="FDA1E3"/>
    <a:srgbClr val="00B050"/>
    <a:srgbClr val="89DAFF"/>
    <a:srgbClr val="0096D6"/>
    <a:srgbClr val="4F009E"/>
    <a:srgbClr val="6A737B"/>
    <a:srgbClr val="AE5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36" autoAdjust="0"/>
    <p:restoredTop sz="60412" autoAdjust="0"/>
  </p:normalViewPr>
  <p:slideViewPr>
    <p:cSldViewPr snapToGrid="0">
      <p:cViewPr varScale="1">
        <p:scale>
          <a:sx n="63" d="100"/>
          <a:sy n="63" d="100"/>
        </p:scale>
        <p:origin x="2850" y="84"/>
      </p:cViewPr>
      <p:guideLst>
        <p:guide orient="horz" pos="2208"/>
        <p:guide pos="3840"/>
      </p:guideLst>
    </p:cSldViewPr>
  </p:slideViewPr>
  <p:notesTextViewPr>
    <p:cViewPr>
      <p:scale>
        <a:sx n="1" d="1"/>
        <a:sy n="1" d="1"/>
      </p:scale>
      <p:origin x="0" y="0"/>
    </p:cViewPr>
  </p:notesTextViewPr>
  <p:sorterViewPr>
    <p:cViewPr varScale="1">
      <p:scale>
        <a:sx n="100" d="100"/>
        <a:sy n="100" d="100"/>
      </p:scale>
      <p:origin x="0" y="-182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Future Plans Regarding College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Column1</c:v>
                </c:pt>
              </c:strCache>
            </c:strRef>
          </c:tx>
          <c:explosion val="4"/>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2B78-4BEC-BF8B-09B1CDE5975F}"/>
              </c:ext>
            </c:extLst>
          </c:dPt>
          <c:dPt>
            <c:idx val="1"/>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3-2B78-4BEC-BF8B-09B1CDE5975F}"/>
              </c:ext>
            </c:extLst>
          </c:dPt>
          <c:dPt>
            <c:idx val="2"/>
            <c:bubble3D val="0"/>
            <c:spPr>
              <a:solidFill>
                <a:schemeClr val="accent2">
                  <a:tint val="65000"/>
                </a:schemeClr>
              </a:solidFill>
              <a:ln w="19050">
                <a:solidFill>
                  <a:schemeClr val="lt1"/>
                </a:solidFill>
              </a:ln>
              <a:effectLst/>
            </c:spPr>
            <c:extLst>
              <c:ext xmlns:c16="http://schemas.microsoft.com/office/drawing/2014/chart" uri="{C3380CC4-5D6E-409C-BE32-E72D297353CC}">
                <c16:uniqueId val="{00000005-2B78-4BEC-BF8B-09B1CDE5975F}"/>
              </c:ext>
            </c:extLst>
          </c:dPt>
          <c:dPt>
            <c:idx val="3"/>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07-34F1-49CF-970E-3592EA58F49A}"/>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B78-4BEC-BF8B-09B1CDE5975F}"/>
                </c:ext>
              </c:extLst>
            </c:dLbl>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2B78-4BEC-BF8B-09B1CDE5975F}"/>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2B78-4BEC-BF8B-09B1CDE5975F}"/>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34F1-49CF-970E-3592EA58F49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Definitely plan on going</c:v>
                </c:pt>
                <c:pt idx="1">
                  <c:v>May or may not </c:v>
                </c:pt>
                <c:pt idx="2">
                  <c:v>Don’t plan on going</c:v>
                </c:pt>
                <c:pt idx="3">
                  <c:v>Not sure</c:v>
                </c:pt>
              </c:strCache>
            </c:strRef>
          </c:cat>
          <c:val>
            <c:numRef>
              <c:f>Sheet1!$B$2:$B$5</c:f>
              <c:numCache>
                <c:formatCode>0%</c:formatCode>
                <c:ptCount val="4"/>
                <c:pt idx="0">
                  <c:v>0.46</c:v>
                </c:pt>
                <c:pt idx="1">
                  <c:v>0.26</c:v>
                </c:pt>
                <c:pt idx="2">
                  <c:v>0.13</c:v>
                </c:pt>
                <c:pt idx="3">
                  <c:v>0.16</c:v>
                </c:pt>
              </c:numCache>
            </c:numRef>
          </c:val>
          <c:extLst>
            <c:ext xmlns:c16="http://schemas.microsoft.com/office/drawing/2014/chart" uri="{C3380CC4-5D6E-409C-BE32-E72D297353CC}">
              <c16:uniqueId val="{00000006-2B78-4BEC-BF8B-09B1CDE5975F}"/>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600" dirty="0"/>
              <a:t>Helpful to get/complete</a:t>
            </a:r>
            <a:r>
              <a:rPr lang="en-US" sz="1600" baseline="0" dirty="0"/>
              <a:t> degree</a:t>
            </a:r>
            <a:endParaRPr lang="en-US" sz="1600" dirty="0"/>
          </a:p>
        </c:rich>
      </c:tx>
      <c:layout>
        <c:manualLayout>
          <c:xMode val="edge"/>
          <c:yMode val="edge"/>
          <c:x val="0.31388391747382094"/>
          <c:y val="1.024627094435723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41537684516223222"/>
          <c:y val="0.11354995115228915"/>
          <c:w val="0.58462315483776772"/>
          <c:h val="0.81081048280872359"/>
        </c:manualLayout>
      </c:layout>
      <c:barChart>
        <c:barDir val="bar"/>
        <c:grouping val="stacked"/>
        <c:varyColors val="0"/>
        <c:ser>
          <c:idx val="0"/>
          <c:order val="0"/>
          <c:tx>
            <c:strRef>
              <c:f>Sheet1!$B$1</c:f>
              <c:strCache>
                <c:ptCount val="1"/>
                <c:pt idx="0">
                  <c:v>Extremely Helpful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Being able to get more education without additional debt </c:v>
                </c:pt>
                <c:pt idx="1">
                  <c:v>Having a free class for all new students on managing personal finances</c:v>
                </c:pt>
                <c:pt idx="2">
                  <c:v>Being matched with a financial aid advisor who can help w. financial aid, scholarships, questions about money management</c:v>
                </c:pt>
                <c:pt idx="3">
                  <c:v>Having more flexibility in programs to fit your life </c:v>
                </c:pt>
                <c:pt idx="4">
                  <c:v>Job counselor who will help you make connections, prepare for interviews, help you find job you are looking for </c:v>
                </c:pt>
                <c:pt idx="5">
                  <c:v>Free technology, such as a laptop and internet access, when you enroll</c:v>
                </c:pt>
                <c:pt idx="6">
                  <c:v>Assistance with costs of living, such as childcare and free transportation, etc.</c:v>
                </c:pt>
                <c:pt idx="7">
                  <c:v>Counselor to help you figure out what to study, classes to take, meeting major requirements</c:v>
                </c:pt>
                <c:pt idx="8">
                  <c:v>Having opportunities to get real-world, hands-on experience while in school </c:v>
                </c:pt>
                <c:pt idx="9">
                  <c:v>Knowing that all of your classes will be in person </c:v>
                </c:pt>
              </c:strCache>
            </c:strRef>
          </c:cat>
          <c:val>
            <c:numRef>
              <c:f>Sheet1!$B$2:$B$11</c:f>
              <c:numCache>
                <c:formatCode>0%</c:formatCode>
                <c:ptCount val="10"/>
                <c:pt idx="0">
                  <c:v>0.53</c:v>
                </c:pt>
                <c:pt idx="1">
                  <c:v>0.46</c:v>
                </c:pt>
                <c:pt idx="2">
                  <c:v>0.45</c:v>
                </c:pt>
                <c:pt idx="3">
                  <c:v>0.45</c:v>
                </c:pt>
                <c:pt idx="4">
                  <c:v>0.44</c:v>
                </c:pt>
                <c:pt idx="5">
                  <c:v>0.44</c:v>
                </c:pt>
                <c:pt idx="6">
                  <c:v>0.44</c:v>
                </c:pt>
                <c:pt idx="7">
                  <c:v>0.42</c:v>
                </c:pt>
                <c:pt idx="8">
                  <c:v>0.42</c:v>
                </c:pt>
                <c:pt idx="9">
                  <c:v>0.23</c:v>
                </c:pt>
              </c:numCache>
            </c:numRef>
          </c:val>
          <c:extLst>
            <c:ext xmlns:c16="http://schemas.microsoft.com/office/drawing/2014/chart" uri="{C3380CC4-5D6E-409C-BE32-E72D297353CC}">
              <c16:uniqueId val="{00000000-FAFA-41F1-8FBB-104228A7091F}"/>
            </c:ext>
          </c:extLst>
        </c:ser>
        <c:ser>
          <c:idx val="1"/>
          <c:order val="1"/>
          <c:tx>
            <c:strRef>
              <c:f>Sheet1!$C$1</c:f>
              <c:strCache>
                <c:ptCount val="1"/>
                <c:pt idx="0">
                  <c:v>Very Helpful</c:v>
                </c:pt>
              </c:strCache>
            </c:strRef>
          </c:tx>
          <c:spPr>
            <a:solidFill>
              <a:schemeClr val="accent2"/>
            </a:solidFill>
            <a:ln>
              <a:noFill/>
            </a:ln>
            <a:effectLst/>
          </c:spPr>
          <c:invertIfNegative val="0"/>
          <c:cat>
            <c:strRef>
              <c:f>Sheet1!$A$2:$A$11</c:f>
              <c:strCache>
                <c:ptCount val="10"/>
                <c:pt idx="0">
                  <c:v>Being able to get more education without additional debt </c:v>
                </c:pt>
                <c:pt idx="1">
                  <c:v>Having a free class for all new students on managing personal finances</c:v>
                </c:pt>
                <c:pt idx="2">
                  <c:v>Being matched with a financial aid advisor who can help w. financial aid, scholarships, questions about money management</c:v>
                </c:pt>
                <c:pt idx="3">
                  <c:v>Having more flexibility in programs to fit your life </c:v>
                </c:pt>
                <c:pt idx="4">
                  <c:v>Job counselor who will help you make connections, prepare for interviews, help you find job you are looking for </c:v>
                </c:pt>
                <c:pt idx="5">
                  <c:v>Free technology, such as a laptop and internet access, when you enroll</c:v>
                </c:pt>
                <c:pt idx="6">
                  <c:v>Assistance with costs of living, such as childcare and free transportation, etc.</c:v>
                </c:pt>
                <c:pt idx="7">
                  <c:v>Counselor to help you figure out what to study, classes to take, meeting major requirements</c:v>
                </c:pt>
                <c:pt idx="8">
                  <c:v>Having opportunities to get real-world, hands-on experience while in school </c:v>
                </c:pt>
                <c:pt idx="9">
                  <c:v>Knowing that all of your classes will be in person </c:v>
                </c:pt>
              </c:strCache>
            </c:strRef>
          </c:cat>
          <c:val>
            <c:numRef>
              <c:f>Sheet1!$C$2:$C$11</c:f>
              <c:numCache>
                <c:formatCode>0%</c:formatCode>
                <c:ptCount val="10"/>
                <c:pt idx="0">
                  <c:v>0.21999999999999997</c:v>
                </c:pt>
                <c:pt idx="1">
                  <c:v>0.24999999999999994</c:v>
                </c:pt>
                <c:pt idx="2">
                  <c:v>0.3</c:v>
                </c:pt>
                <c:pt idx="3">
                  <c:v>0.31</c:v>
                </c:pt>
                <c:pt idx="4">
                  <c:v>0.28999999999999998</c:v>
                </c:pt>
                <c:pt idx="5">
                  <c:v>0.25999999999999995</c:v>
                </c:pt>
                <c:pt idx="6">
                  <c:v>0.25999999999999995</c:v>
                </c:pt>
                <c:pt idx="7">
                  <c:v>0.28999999999999998</c:v>
                </c:pt>
                <c:pt idx="8">
                  <c:v>0.3</c:v>
                </c:pt>
                <c:pt idx="9">
                  <c:v>0.21</c:v>
                </c:pt>
              </c:numCache>
            </c:numRef>
          </c:val>
          <c:extLst>
            <c:ext xmlns:c16="http://schemas.microsoft.com/office/drawing/2014/chart" uri="{C3380CC4-5D6E-409C-BE32-E72D297353CC}">
              <c16:uniqueId val="{00000001-FAFA-41F1-8FBB-104228A7091F}"/>
            </c:ext>
          </c:extLst>
        </c:ser>
        <c:ser>
          <c:idx val="2"/>
          <c:order val="2"/>
          <c:tx>
            <c:strRef>
              <c:f>Sheet1!$D$1</c:f>
              <c:strCache>
                <c:ptCount val="1"/>
                <c:pt idx="0">
                  <c:v>Very Helpful2</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Being able to get more education without additional debt </c:v>
                </c:pt>
                <c:pt idx="1">
                  <c:v>Having a free class for all new students on managing personal finances</c:v>
                </c:pt>
                <c:pt idx="2">
                  <c:v>Being matched with a financial aid advisor who can help w. financial aid, scholarships, questions about money management</c:v>
                </c:pt>
                <c:pt idx="3">
                  <c:v>Having more flexibility in programs to fit your life </c:v>
                </c:pt>
                <c:pt idx="4">
                  <c:v>Job counselor who will help you make connections, prepare for interviews, help you find job you are looking for </c:v>
                </c:pt>
                <c:pt idx="5">
                  <c:v>Free technology, such as a laptop and internet access, when you enroll</c:v>
                </c:pt>
                <c:pt idx="6">
                  <c:v>Assistance with costs of living, such as childcare and free transportation, etc.</c:v>
                </c:pt>
                <c:pt idx="7">
                  <c:v>Counselor to help you figure out what to study, classes to take, meeting major requirements</c:v>
                </c:pt>
                <c:pt idx="8">
                  <c:v>Having opportunities to get real-world, hands-on experience while in school </c:v>
                </c:pt>
                <c:pt idx="9">
                  <c:v>Knowing that all of your classes will be in person </c:v>
                </c:pt>
              </c:strCache>
            </c:strRef>
          </c:cat>
          <c:val>
            <c:numRef>
              <c:f>Sheet1!$D$2:$D$11</c:f>
              <c:numCache>
                <c:formatCode>0%</c:formatCode>
                <c:ptCount val="10"/>
                <c:pt idx="0">
                  <c:v>0.75</c:v>
                </c:pt>
                <c:pt idx="1">
                  <c:v>0.71</c:v>
                </c:pt>
                <c:pt idx="2">
                  <c:v>0.75</c:v>
                </c:pt>
                <c:pt idx="3">
                  <c:v>0.76</c:v>
                </c:pt>
                <c:pt idx="4">
                  <c:v>0.73</c:v>
                </c:pt>
                <c:pt idx="5">
                  <c:v>0.7</c:v>
                </c:pt>
                <c:pt idx="6">
                  <c:v>0.7</c:v>
                </c:pt>
                <c:pt idx="7">
                  <c:v>0.71</c:v>
                </c:pt>
                <c:pt idx="8">
                  <c:v>0.72</c:v>
                </c:pt>
                <c:pt idx="9">
                  <c:v>0.44</c:v>
                </c:pt>
              </c:numCache>
            </c:numRef>
          </c:val>
          <c:extLst>
            <c:ext xmlns:c16="http://schemas.microsoft.com/office/drawing/2014/chart" uri="{C3380CC4-5D6E-409C-BE32-E72D297353CC}">
              <c16:uniqueId val="{00000002-FAFA-41F1-8FBB-104228A7091F}"/>
            </c:ext>
          </c:extLst>
        </c:ser>
        <c:dLbls>
          <c:showLegendKey val="0"/>
          <c:showVal val="0"/>
          <c:showCatName val="0"/>
          <c:showSerName val="0"/>
          <c:showPercent val="0"/>
          <c:showBubbleSize val="0"/>
        </c:dLbls>
        <c:gapWidth val="150"/>
        <c:overlap val="100"/>
        <c:axId val="743287951"/>
        <c:axId val="743293359"/>
      </c:barChart>
      <c:catAx>
        <c:axId val="74328795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43293359"/>
        <c:crosses val="autoZero"/>
        <c:auto val="1"/>
        <c:lblAlgn val="ctr"/>
        <c:lblOffset val="100"/>
        <c:noMultiLvlLbl val="0"/>
      </c:catAx>
      <c:valAx>
        <c:axId val="743293359"/>
        <c:scaling>
          <c:orientation val="minMax"/>
        </c:scaling>
        <c:delete val="1"/>
        <c:axPos val="t"/>
        <c:numFmt formatCode="0%" sourceLinked="1"/>
        <c:majorTickMark val="out"/>
        <c:minorTickMark val="none"/>
        <c:tickLblPos val="nextTo"/>
        <c:crossAx val="743287951"/>
        <c:crosses val="autoZero"/>
        <c:crossBetween val="between"/>
      </c:valAx>
      <c:spPr>
        <a:noFill/>
        <a:ln>
          <a:noFill/>
        </a:ln>
        <a:effectLst/>
      </c:spPr>
    </c:plotArea>
    <c:legend>
      <c:legendPos val="r"/>
      <c:legendEntry>
        <c:idx val="2"/>
        <c:delete val="1"/>
      </c:legendEntry>
      <c:layout>
        <c:manualLayout>
          <c:xMode val="edge"/>
          <c:yMode val="edge"/>
          <c:x val="0.41020374512359931"/>
          <c:y val="0.91997773346178979"/>
          <c:w val="0.28213888515600294"/>
          <c:h val="7.734842921531506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37077366476787"/>
          <c:y val="2.8312949495940324E-2"/>
          <c:w val="0.54779419327378553"/>
          <c:h val="0.9444956748270924"/>
        </c:manualLayout>
      </c:layout>
      <c:pieChart>
        <c:varyColors val="1"/>
        <c:ser>
          <c:idx val="0"/>
          <c:order val="0"/>
          <c:tx>
            <c:strRef>
              <c:f>Sheet1!$B$1</c:f>
              <c:strCache>
                <c:ptCount val="1"/>
                <c:pt idx="0">
                  <c:v>Column1</c:v>
                </c:pt>
              </c:strCache>
            </c:strRef>
          </c:tx>
          <c:explosion val="1"/>
          <c:dPt>
            <c:idx val="0"/>
            <c:bubble3D val="0"/>
            <c:spPr>
              <a:solidFill>
                <a:srgbClr val="EF0723"/>
              </a:solidFill>
              <a:ln w="19050">
                <a:solidFill>
                  <a:schemeClr val="lt1"/>
                </a:solidFill>
              </a:ln>
              <a:effectLst/>
            </c:spPr>
            <c:extLst>
              <c:ext xmlns:c16="http://schemas.microsoft.com/office/drawing/2014/chart" uri="{C3380CC4-5D6E-409C-BE32-E72D297353CC}">
                <c16:uniqueId val="{00000001-80F1-4136-85D0-BB3D9107C5BC}"/>
              </c:ext>
            </c:extLst>
          </c:dPt>
          <c:dPt>
            <c:idx val="1"/>
            <c:bubble3D val="0"/>
            <c:spPr>
              <a:solidFill>
                <a:srgbClr val="6873DC"/>
              </a:solidFill>
              <a:ln w="19050">
                <a:solidFill>
                  <a:schemeClr val="lt1"/>
                </a:solidFill>
              </a:ln>
              <a:effectLst/>
            </c:spPr>
            <c:extLst>
              <c:ext xmlns:c16="http://schemas.microsoft.com/office/drawing/2014/chart" uri="{C3380CC4-5D6E-409C-BE32-E72D297353CC}">
                <c16:uniqueId val="{00000003-80F1-4136-85D0-BB3D9107C5BC}"/>
              </c:ext>
            </c:extLst>
          </c:dPt>
          <c:dPt>
            <c:idx val="2"/>
            <c:bubble3D val="0"/>
            <c:spPr>
              <a:solidFill>
                <a:srgbClr val="FDA1E3"/>
              </a:solidFill>
              <a:ln w="19050">
                <a:solidFill>
                  <a:schemeClr val="lt1"/>
                </a:solidFill>
              </a:ln>
              <a:effectLst/>
            </c:spPr>
            <c:extLst>
              <c:ext xmlns:c16="http://schemas.microsoft.com/office/drawing/2014/chart" uri="{C3380CC4-5D6E-409C-BE32-E72D297353CC}">
                <c16:uniqueId val="{00000005-80F1-4136-85D0-BB3D9107C5BC}"/>
              </c:ext>
            </c:extLst>
          </c:dPt>
          <c:dPt>
            <c:idx val="3"/>
            <c:bubble3D val="0"/>
            <c:spPr>
              <a:solidFill>
                <a:srgbClr val="00B050"/>
              </a:solidFill>
              <a:ln w="19050">
                <a:solidFill>
                  <a:schemeClr val="lt1"/>
                </a:solidFill>
              </a:ln>
              <a:effectLst/>
            </c:spPr>
            <c:extLst>
              <c:ext xmlns:c16="http://schemas.microsoft.com/office/drawing/2014/chart" uri="{C3380CC4-5D6E-409C-BE32-E72D297353CC}">
                <c16:uniqueId val="{00000007-80F1-4136-85D0-BB3D9107C5B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0F1-4136-85D0-BB3D9107C5BC}"/>
              </c:ext>
            </c:extLst>
          </c:dPt>
          <c:dPt>
            <c:idx val="5"/>
            <c:bubble3D val="0"/>
            <c:spPr>
              <a:solidFill>
                <a:srgbClr val="00B050"/>
              </a:solidFill>
              <a:ln w="19050">
                <a:solidFill>
                  <a:schemeClr val="lt1"/>
                </a:solidFill>
              </a:ln>
              <a:effectLst/>
            </c:spPr>
            <c:extLst>
              <c:ext xmlns:c16="http://schemas.microsoft.com/office/drawing/2014/chart" uri="{C3380CC4-5D6E-409C-BE32-E72D297353CC}">
                <c16:uniqueId val="{0000000A-80F1-4136-85D0-BB3D9107C5BC}"/>
              </c:ext>
            </c:extLst>
          </c:dPt>
          <c:dPt>
            <c:idx val="6"/>
            <c:bubble3D val="0"/>
            <c:spPr>
              <a:solidFill>
                <a:schemeClr val="accent4"/>
              </a:solidFill>
              <a:ln w="19050">
                <a:solidFill>
                  <a:schemeClr val="lt1"/>
                </a:solidFill>
              </a:ln>
              <a:effectLst/>
            </c:spPr>
            <c:extLst>
              <c:ext xmlns:c16="http://schemas.microsoft.com/office/drawing/2014/chart" uri="{C3380CC4-5D6E-409C-BE32-E72D297353CC}">
                <c16:uniqueId val="{0000000D-AC12-4C8E-B956-C1B9E8F3D534}"/>
              </c:ext>
            </c:extLst>
          </c:dPt>
          <c:dLbls>
            <c:dLbl>
              <c:idx val="0"/>
              <c:layout>
                <c:manualLayout>
                  <c:x val="-0.14087680067691211"/>
                  <c:y val="0.20776032855746041"/>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0F1-4136-85D0-BB3D9107C5BC}"/>
                </c:ext>
              </c:extLst>
            </c:dLbl>
            <c:dLbl>
              <c:idx val="1"/>
              <c:layout>
                <c:manualLayout>
                  <c:x val="-0.21092842844497114"/>
                  <c:y val="-4.428759767734607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80F1-4136-85D0-BB3D9107C5BC}"/>
                </c:ext>
              </c:extLst>
            </c:dLbl>
            <c:dLbl>
              <c:idx val="2"/>
              <c:layout>
                <c:manualLayout>
                  <c:x val="3.1499008129074885E-2"/>
                  <c:y val="-0.15656458460308464"/>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80F1-4136-85D0-BB3D9107C5BC}"/>
                </c:ext>
              </c:extLst>
            </c:dLbl>
            <c:dLbl>
              <c:idx val="3"/>
              <c:layout>
                <c:manualLayout>
                  <c:x val="0.22011674089422828"/>
                  <c:y val="0.14137706549127368"/>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80F1-4136-85D0-BB3D9107C5B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It's Not for Me</c:v>
                </c:pt>
                <c:pt idx="1">
                  <c:v>Cost-Conscious Explorers</c:v>
                </c:pt>
                <c:pt idx="2">
                  <c:v>Why Change the Status Quo</c:v>
                </c:pt>
                <c:pt idx="3">
                  <c:v>Where's the ROI</c:v>
                </c:pt>
              </c:strCache>
            </c:strRef>
          </c:cat>
          <c:val>
            <c:numRef>
              <c:f>Sheet1!$B$2:$B$5</c:f>
              <c:numCache>
                <c:formatCode>0%</c:formatCode>
                <c:ptCount val="4"/>
                <c:pt idx="0">
                  <c:v>0.19</c:v>
                </c:pt>
                <c:pt idx="1">
                  <c:v>0.18</c:v>
                </c:pt>
                <c:pt idx="2">
                  <c:v>0.28999999999999998</c:v>
                </c:pt>
                <c:pt idx="3">
                  <c:v>0.35</c:v>
                </c:pt>
              </c:numCache>
            </c:numRef>
          </c:val>
          <c:extLst>
            <c:ext xmlns:c16="http://schemas.microsoft.com/office/drawing/2014/chart" uri="{C3380CC4-5D6E-409C-BE32-E72D297353CC}">
              <c16:uniqueId val="{00000008-80F1-4136-85D0-BB3D9107C5B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dirty="0"/>
              <a:t>When do you plan to</a:t>
            </a:r>
            <a:r>
              <a:rPr lang="en-US" sz="1800" b="1" baseline="0" dirty="0"/>
              <a:t> go to college?</a:t>
            </a:r>
            <a:endParaRPr lang="en-US" sz="1800" b="1" dirty="0"/>
          </a:p>
        </c:rich>
      </c:tx>
      <c:layout>
        <c:manualLayout>
          <c:xMode val="edge"/>
          <c:yMode val="edge"/>
          <c:x val="0.13393114708729967"/>
          <c:y val="1.69064053485006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1249727375767793E-2"/>
          <c:y val="0.2207414962039527"/>
          <c:w val="0.93750054524846438"/>
          <c:h val="0.52151105121256114"/>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Within the next 6 months</c:v>
                </c:pt>
                <c:pt idx="1">
                  <c:v>6 to 12 months from now</c:v>
                </c:pt>
                <c:pt idx="2">
                  <c:v>1-3 years from now</c:v>
                </c:pt>
                <c:pt idx="3">
                  <c:v>More than 3 years from now</c:v>
                </c:pt>
                <c:pt idx="4">
                  <c:v>Not sure</c:v>
                </c:pt>
              </c:strCache>
            </c:strRef>
          </c:cat>
          <c:val>
            <c:numRef>
              <c:f>Sheet1!$B$2:$B$6</c:f>
              <c:numCache>
                <c:formatCode>0%</c:formatCode>
                <c:ptCount val="5"/>
                <c:pt idx="0">
                  <c:v>0.15</c:v>
                </c:pt>
                <c:pt idx="1">
                  <c:v>0.31</c:v>
                </c:pt>
                <c:pt idx="2">
                  <c:v>0.37</c:v>
                </c:pt>
                <c:pt idx="3">
                  <c:v>0.08</c:v>
                </c:pt>
                <c:pt idx="4">
                  <c:v>0.09</c:v>
                </c:pt>
              </c:numCache>
            </c:numRef>
          </c:val>
          <c:extLst>
            <c:ext xmlns:c16="http://schemas.microsoft.com/office/drawing/2014/chart" uri="{C3380CC4-5D6E-409C-BE32-E72D297353CC}">
              <c16:uniqueId val="{00000000-4705-483E-B48A-3C6BF6A201D1}"/>
            </c:ext>
          </c:extLst>
        </c:ser>
        <c:dLbls>
          <c:showLegendKey val="0"/>
          <c:showVal val="0"/>
          <c:showCatName val="0"/>
          <c:showSerName val="0"/>
          <c:showPercent val="0"/>
          <c:showBubbleSize val="0"/>
        </c:dLbls>
        <c:gapWidth val="120"/>
        <c:axId val="298974208"/>
        <c:axId val="298971712"/>
      </c:barChart>
      <c:catAx>
        <c:axId val="29897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98971712"/>
        <c:crosses val="autoZero"/>
        <c:auto val="1"/>
        <c:lblAlgn val="ctr"/>
        <c:lblOffset val="100"/>
        <c:noMultiLvlLbl val="0"/>
      </c:catAx>
      <c:valAx>
        <c:axId val="298971712"/>
        <c:scaling>
          <c:orientation val="minMax"/>
        </c:scaling>
        <c:delete val="1"/>
        <c:axPos val="l"/>
        <c:numFmt formatCode="0%" sourceLinked="1"/>
        <c:majorTickMark val="none"/>
        <c:minorTickMark val="none"/>
        <c:tickLblPos val="nextTo"/>
        <c:crossAx val="2989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Experience</a:t>
            </a:r>
            <a:r>
              <a:rPr lang="en-US" baseline="0" dirty="0"/>
              <a:t> with/Interest in Educational Options</a:t>
            </a:r>
            <a:endParaRPr lang="en-US" dirty="0"/>
          </a:p>
        </c:rich>
      </c:tx>
      <c:layout>
        <c:manualLayout>
          <c:xMode val="edge"/>
          <c:yMode val="edge"/>
          <c:x val="0.30382440903513058"/>
          <c:y val="7.744835532119408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2899151167525533E-2"/>
          <c:y val="0.12474934831122476"/>
          <c:w val="0.97420169766494891"/>
          <c:h val="0.43460863295293356"/>
        </c:manualLayout>
      </c:layout>
      <c:barChart>
        <c:barDir val="col"/>
        <c:grouping val="clustered"/>
        <c:varyColors val="0"/>
        <c:ser>
          <c:idx val="0"/>
          <c:order val="0"/>
          <c:tx>
            <c:strRef>
              <c:f>Sheet1!$B$1</c:f>
              <c:strCache>
                <c:ptCount val="1"/>
                <c:pt idx="0">
                  <c:v>Did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Online learning via YouTube </c:v>
                </c:pt>
                <c:pt idx="1">
                  <c:v>A course/courses to receive a license </c:v>
                </c:pt>
                <c:pt idx="2">
                  <c:v>A course/courses to receive a verified certificate </c:v>
                </c:pt>
                <c:pt idx="3">
                  <c:v>Single-subject short course </c:v>
                </c:pt>
                <c:pt idx="4">
                  <c:v>Trade or vocational school </c:v>
                </c:pt>
                <c:pt idx="5">
                  <c:v>A course/courses to receive a professional certification </c:v>
                </c:pt>
                <c:pt idx="6">
                  <c:v>2-year college or university/community college </c:v>
                </c:pt>
                <c:pt idx="7">
                  <c:v>Bootcamp program </c:v>
                </c:pt>
                <c:pt idx="8">
                  <c:v>4-year college or university </c:v>
                </c:pt>
              </c:strCache>
            </c:strRef>
          </c:cat>
          <c:val>
            <c:numRef>
              <c:f>Sheet1!$B$2:$B$10</c:f>
              <c:numCache>
                <c:formatCode>0%</c:formatCode>
                <c:ptCount val="9"/>
                <c:pt idx="0">
                  <c:v>0.2</c:v>
                </c:pt>
                <c:pt idx="1">
                  <c:v>0.16</c:v>
                </c:pt>
                <c:pt idx="2">
                  <c:v>0.14000000000000001</c:v>
                </c:pt>
                <c:pt idx="3">
                  <c:v>0.12</c:v>
                </c:pt>
                <c:pt idx="4">
                  <c:v>0.12</c:v>
                </c:pt>
                <c:pt idx="5">
                  <c:v>0.1</c:v>
                </c:pt>
                <c:pt idx="6">
                  <c:v>0.1</c:v>
                </c:pt>
                <c:pt idx="7">
                  <c:v>0.08</c:v>
                </c:pt>
                <c:pt idx="8">
                  <c:v>7.0000000000000007E-2</c:v>
                </c:pt>
              </c:numCache>
            </c:numRef>
          </c:val>
          <c:extLst>
            <c:ext xmlns:c16="http://schemas.microsoft.com/office/drawing/2014/chart" uri="{C3380CC4-5D6E-409C-BE32-E72D297353CC}">
              <c16:uniqueId val="{00000000-0F52-4FEA-9AC9-992CF670E075}"/>
            </c:ext>
          </c:extLst>
        </c:ser>
        <c:ser>
          <c:idx val="1"/>
          <c:order val="1"/>
          <c:tx>
            <c:strRef>
              <c:f>Sheet1!$C$1</c:f>
              <c:strCache>
                <c:ptCount val="1"/>
                <c:pt idx="0">
                  <c:v>Doing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Online learning via YouTube </c:v>
                </c:pt>
                <c:pt idx="1">
                  <c:v>A course/courses to receive a license </c:v>
                </c:pt>
                <c:pt idx="2">
                  <c:v>A course/courses to receive a verified certificate </c:v>
                </c:pt>
                <c:pt idx="3">
                  <c:v>Single-subject short course </c:v>
                </c:pt>
                <c:pt idx="4">
                  <c:v>Trade or vocational school </c:v>
                </c:pt>
                <c:pt idx="5">
                  <c:v>A course/courses to receive a professional certification </c:v>
                </c:pt>
                <c:pt idx="6">
                  <c:v>2-year college or university/community college </c:v>
                </c:pt>
                <c:pt idx="7">
                  <c:v>Bootcamp program </c:v>
                </c:pt>
                <c:pt idx="8">
                  <c:v>4-year college or university </c:v>
                </c:pt>
              </c:strCache>
            </c:strRef>
          </c:cat>
          <c:val>
            <c:numRef>
              <c:f>Sheet1!$C$2:$C$10</c:f>
              <c:numCache>
                <c:formatCode>0%</c:formatCode>
                <c:ptCount val="9"/>
                <c:pt idx="0">
                  <c:v>0.27</c:v>
                </c:pt>
                <c:pt idx="1">
                  <c:v>0.09</c:v>
                </c:pt>
                <c:pt idx="2">
                  <c:v>0.08</c:v>
                </c:pt>
                <c:pt idx="3">
                  <c:v>7.0000000000000007E-2</c:v>
                </c:pt>
                <c:pt idx="4">
                  <c:v>0.04</c:v>
                </c:pt>
                <c:pt idx="5">
                  <c:v>0.06</c:v>
                </c:pt>
                <c:pt idx="6">
                  <c:v>0.05</c:v>
                </c:pt>
                <c:pt idx="7">
                  <c:v>0.04</c:v>
                </c:pt>
                <c:pt idx="8">
                  <c:v>0.05</c:v>
                </c:pt>
              </c:numCache>
            </c:numRef>
          </c:val>
          <c:extLst>
            <c:ext xmlns:c16="http://schemas.microsoft.com/office/drawing/2014/chart" uri="{C3380CC4-5D6E-409C-BE32-E72D297353CC}">
              <c16:uniqueId val="{00000001-0F52-4FEA-9AC9-992CF670E075}"/>
            </c:ext>
          </c:extLst>
        </c:ser>
        <c:ser>
          <c:idx val="2"/>
          <c:order val="2"/>
          <c:tx>
            <c:strRef>
              <c:f>Sheet1!$D$1</c:f>
              <c:strCache>
                <c:ptCount val="1"/>
                <c:pt idx="0">
                  <c:v>Plan to do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Online learning via YouTube </c:v>
                </c:pt>
                <c:pt idx="1">
                  <c:v>A course/courses to receive a license </c:v>
                </c:pt>
                <c:pt idx="2">
                  <c:v>A course/courses to receive a verified certificate </c:v>
                </c:pt>
                <c:pt idx="3">
                  <c:v>Single-subject short course </c:v>
                </c:pt>
                <c:pt idx="4">
                  <c:v>Trade or vocational school </c:v>
                </c:pt>
                <c:pt idx="5">
                  <c:v>A course/courses to receive a professional certification </c:v>
                </c:pt>
                <c:pt idx="6">
                  <c:v>2-year college or university/community college </c:v>
                </c:pt>
                <c:pt idx="7">
                  <c:v>Bootcamp program </c:v>
                </c:pt>
                <c:pt idx="8">
                  <c:v>4-year college or university </c:v>
                </c:pt>
              </c:strCache>
            </c:strRef>
          </c:cat>
          <c:val>
            <c:numRef>
              <c:f>Sheet1!$D$2:$D$10</c:f>
              <c:numCache>
                <c:formatCode>0%</c:formatCode>
                <c:ptCount val="9"/>
                <c:pt idx="0">
                  <c:v>0.21</c:v>
                </c:pt>
                <c:pt idx="1">
                  <c:v>0.39</c:v>
                </c:pt>
                <c:pt idx="2">
                  <c:v>0.4</c:v>
                </c:pt>
                <c:pt idx="3">
                  <c:v>0.35</c:v>
                </c:pt>
                <c:pt idx="4">
                  <c:v>0.27</c:v>
                </c:pt>
                <c:pt idx="5">
                  <c:v>0.37</c:v>
                </c:pt>
                <c:pt idx="6">
                  <c:v>0.41</c:v>
                </c:pt>
                <c:pt idx="7">
                  <c:v>0.17</c:v>
                </c:pt>
                <c:pt idx="8">
                  <c:v>0.4</c:v>
                </c:pt>
              </c:numCache>
            </c:numRef>
          </c:val>
          <c:extLst>
            <c:ext xmlns:c16="http://schemas.microsoft.com/office/drawing/2014/chart" uri="{C3380CC4-5D6E-409C-BE32-E72D297353CC}">
              <c16:uniqueId val="{00000002-0F52-4FEA-9AC9-992CF670E075}"/>
            </c:ext>
          </c:extLst>
        </c:ser>
        <c:ser>
          <c:idx val="3"/>
          <c:order val="3"/>
          <c:tx>
            <c:strRef>
              <c:f>Sheet1!$E$1</c:f>
              <c:strCache>
                <c:ptCount val="1"/>
                <c:pt idx="0">
                  <c:v>Not interested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Online learning via YouTube </c:v>
                </c:pt>
                <c:pt idx="1">
                  <c:v>A course/courses to receive a license </c:v>
                </c:pt>
                <c:pt idx="2">
                  <c:v>A course/courses to receive a verified certificate </c:v>
                </c:pt>
                <c:pt idx="3">
                  <c:v>Single-subject short course </c:v>
                </c:pt>
                <c:pt idx="4">
                  <c:v>Trade or vocational school </c:v>
                </c:pt>
                <c:pt idx="5">
                  <c:v>A course/courses to receive a professional certification </c:v>
                </c:pt>
                <c:pt idx="6">
                  <c:v>2-year college or university/community college </c:v>
                </c:pt>
                <c:pt idx="7">
                  <c:v>Bootcamp program </c:v>
                </c:pt>
                <c:pt idx="8">
                  <c:v>4-year college or university </c:v>
                </c:pt>
              </c:strCache>
            </c:strRef>
          </c:cat>
          <c:val>
            <c:numRef>
              <c:f>Sheet1!$E$2:$E$10</c:f>
              <c:numCache>
                <c:formatCode>0%</c:formatCode>
                <c:ptCount val="9"/>
                <c:pt idx="0">
                  <c:v>0.32</c:v>
                </c:pt>
                <c:pt idx="1">
                  <c:v>0.36</c:v>
                </c:pt>
                <c:pt idx="2">
                  <c:v>0.38</c:v>
                </c:pt>
                <c:pt idx="3">
                  <c:v>0.46</c:v>
                </c:pt>
                <c:pt idx="4">
                  <c:v>0.56999999999999995</c:v>
                </c:pt>
                <c:pt idx="5">
                  <c:v>0.47</c:v>
                </c:pt>
                <c:pt idx="6">
                  <c:v>0.44</c:v>
                </c:pt>
                <c:pt idx="7">
                  <c:v>0.71</c:v>
                </c:pt>
                <c:pt idx="8">
                  <c:v>0.48</c:v>
                </c:pt>
              </c:numCache>
            </c:numRef>
          </c:val>
          <c:extLst>
            <c:ext xmlns:c16="http://schemas.microsoft.com/office/drawing/2014/chart" uri="{C3380CC4-5D6E-409C-BE32-E72D297353CC}">
              <c16:uniqueId val="{00000004-0F52-4FEA-9AC9-992CF670E075}"/>
            </c:ext>
          </c:extLst>
        </c:ser>
        <c:dLbls>
          <c:showLegendKey val="0"/>
          <c:showVal val="0"/>
          <c:showCatName val="0"/>
          <c:showSerName val="0"/>
          <c:showPercent val="0"/>
          <c:showBubbleSize val="0"/>
        </c:dLbls>
        <c:gapWidth val="150"/>
        <c:overlap val="-5"/>
        <c:axId val="305630736"/>
        <c:axId val="305630320"/>
      </c:barChart>
      <c:catAx>
        <c:axId val="305630736"/>
        <c:scaling>
          <c:orientation val="minMax"/>
        </c:scaling>
        <c:delete val="1"/>
        <c:axPos val="b"/>
        <c:numFmt formatCode="General" sourceLinked="1"/>
        <c:majorTickMark val="none"/>
        <c:minorTickMark val="none"/>
        <c:tickLblPos val="nextTo"/>
        <c:crossAx val="305630320"/>
        <c:crosses val="autoZero"/>
        <c:auto val="1"/>
        <c:lblAlgn val="ctr"/>
        <c:lblOffset val="100"/>
        <c:noMultiLvlLbl val="0"/>
      </c:catAx>
      <c:valAx>
        <c:axId val="305630320"/>
        <c:scaling>
          <c:orientation val="minMax"/>
        </c:scaling>
        <c:delete val="1"/>
        <c:axPos val="l"/>
        <c:numFmt formatCode="0%" sourceLinked="1"/>
        <c:majorTickMark val="none"/>
        <c:minorTickMark val="none"/>
        <c:tickLblPos val="nextTo"/>
        <c:crossAx val="305630736"/>
        <c:crosses val="autoZero"/>
        <c:crossBetween val="between"/>
      </c:valAx>
      <c:spPr>
        <a:noFill/>
        <a:ln>
          <a:noFill/>
        </a:ln>
        <a:effectLst/>
      </c:spPr>
    </c:plotArea>
    <c:legend>
      <c:legendPos val="b"/>
      <c:layout>
        <c:manualLayout>
          <c:xMode val="edge"/>
          <c:yMode val="edge"/>
          <c:x val="0.32003911295944565"/>
          <c:y val="0.81327207840641857"/>
          <c:w val="0.35791589605703328"/>
          <c:h val="6.120817331440478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Feelings About Future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Hopeful</c:v>
                </c:pt>
                <c:pt idx="1">
                  <c:v>Uncertain</c:v>
                </c:pt>
                <c:pt idx="2">
                  <c:v>Stressed</c:v>
                </c:pt>
                <c:pt idx="3">
                  <c:v>Excited</c:v>
                </c:pt>
                <c:pt idx="4">
                  <c:v>Confident</c:v>
                </c:pt>
                <c:pt idx="5">
                  <c:v>Comfortable</c:v>
                </c:pt>
                <c:pt idx="6">
                  <c:v>Grateful</c:v>
                </c:pt>
                <c:pt idx="7">
                  <c:v>Scared </c:v>
                </c:pt>
                <c:pt idx="8">
                  <c:v>Frustrated</c:v>
                </c:pt>
                <c:pt idx="9">
                  <c:v>Depressed</c:v>
                </c:pt>
                <c:pt idx="10">
                  <c:v>Proud</c:v>
                </c:pt>
                <c:pt idx="11">
                  <c:v>Tired</c:v>
                </c:pt>
                <c:pt idx="12">
                  <c:v>Secure</c:v>
                </c:pt>
                <c:pt idx="13">
                  <c:v>Disappointed</c:v>
                </c:pt>
                <c:pt idx="14">
                  <c:v>Fulfilled</c:v>
                </c:pt>
                <c:pt idx="15">
                  <c:v>Angry</c:v>
                </c:pt>
              </c:strCache>
            </c:strRef>
          </c:cat>
          <c:val>
            <c:numRef>
              <c:f>Sheet1!$B$2:$B$17</c:f>
              <c:numCache>
                <c:formatCode>0%</c:formatCode>
                <c:ptCount val="16"/>
                <c:pt idx="0">
                  <c:v>0.35</c:v>
                </c:pt>
                <c:pt idx="1">
                  <c:v>0.31</c:v>
                </c:pt>
                <c:pt idx="2">
                  <c:v>0.27</c:v>
                </c:pt>
                <c:pt idx="3">
                  <c:v>0.23</c:v>
                </c:pt>
                <c:pt idx="4">
                  <c:v>0.22</c:v>
                </c:pt>
                <c:pt idx="5">
                  <c:v>0.14000000000000001</c:v>
                </c:pt>
                <c:pt idx="6">
                  <c:v>0.14000000000000001</c:v>
                </c:pt>
                <c:pt idx="7">
                  <c:v>0.14000000000000001</c:v>
                </c:pt>
                <c:pt idx="8">
                  <c:v>0.11</c:v>
                </c:pt>
                <c:pt idx="9">
                  <c:v>0.1</c:v>
                </c:pt>
                <c:pt idx="10">
                  <c:v>0.09</c:v>
                </c:pt>
                <c:pt idx="11">
                  <c:v>0.08</c:v>
                </c:pt>
                <c:pt idx="12">
                  <c:v>7.0000000000000007E-2</c:v>
                </c:pt>
                <c:pt idx="13">
                  <c:v>0.05</c:v>
                </c:pt>
                <c:pt idx="14">
                  <c:v>0.05</c:v>
                </c:pt>
                <c:pt idx="15">
                  <c:v>0.03</c:v>
                </c:pt>
              </c:numCache>
            </c:numRef>
          </c:val>
          <c:extLst>
            <c:ext xmlns:c16="http://schemas.microsoft.com/office/drawing/2014/chart" uri="{C3380CC4-5D6E-409C-BE32-E72D297353CC}">
              <c16:uniqueId val="{00000000-3131-478D-8A85-6135565DDB4E}"/>
            </c:ext>
          </c:extLst>
        </c:ser>
        <c:dLbls>
          <c:showLegendKey val="0"/>
          <c:showVal val="0"/>
          <c:showCatName val="0"/>
          <c:showSerName val="0"/>
          <c:showPercent val="0"/>
          <c:showBubbleSize val="0"/>
        </c:dLbls>
        <c:gapWidth val="150"/>
        <c:overlap val="100"/>
        <c:axId val="383882240"/>
        <c:axId val="383878080"/>
      </c:barChart>
      <c:catAx>
        <c:axId val="3838822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3878080"/>
        <c:crosses val="autoZero"/>
        <c:auto val="1"/>
        <c:lblAlgn val="ctr"/>
        <c:lblOffset val="100"/>
        <c:noMultiLvlLbl val="0"/>
      </c:catAx>
      <c:valAx>
        <c:axId val="383878080"/>
        <c:scaling>
          <c:orientation val="minMax"/>
        </c:scaling>
        <c:delete val="1"/>
        <c:axPos val="t"/>
        <c:numFmt formatCode="0%" sourceLinked="1"/>
        <c:majorTickMark val="none"/>
        <c:minorTickMark val="none"/>
        <c:tickLblPos val="nextTo"/>
        <c:crossAx val="383882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Personal Goals for the Next Few</a:t>
            </a:r>
            <a:r>
              <a:rPr lang="en-US" baseline="0" dirty="0"/>
              <a:t> Years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6678984421185642E-2"/>
          <c:y val="0.18493638685151437"/>
          <c:w val="0.94454232655837034"/>
          <c:h val="0.50379197309895474"/>
        </c:manualLayout>
      </c:layout>
      <c:barChart>
        <c:barDir val="col"/>
        <c:grouping val="clustered"/>
        <c:varyColors val="0"/>
        <c:ser>
          <c:idx val="1"/>
          <c:order val="0"/>
          <c:tx>
            <c:strRef>
              <c:f>Sheet1!$C$1</c:f>
              <c:strCache>
                <c:ptCount val="1"/>
                <c:pt idx="0">
                  <c:v>Important</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Being in a good place emotionally/positive mental health) </c:v>
                </c:pt>
                <c:pt idx="1">
                  <c:v>Feeling financially stable </c:v>
                </c:pt>
                <c:pt idx="2">
                  <c:v>Earning more money </c:v>
                </c:pt>
                <c:pt idx="3">
                  <c:v>Being able to spend time with your family </c:v>
                </c:pt>
                <c:pt idx="4">
                  <c:v>Doing something you are passionate about </c:v>
                </c:pt>
                <c:pt idx="5">
                  <c:v>Continuing to learn and grow personally </c:v>
                </c:pt>
                <c:pt idx="6">
                  <c:v>Having work-life balance </c:v>
                </c:pt>
                <c:pt idx="7">
                  <c:v>Finding a good job </c:v>
                </c:pt>
                <c:pt idx="8">
                  <c:v>Owning your own home</c:v>
                </c:pt>
                <c:pt idx="9">
                  <c:v>Having a set plan for your future </c:v>
                </c:pt>
                <c:pt idx="10">
                  <c:v>Getting your dream job </c:v>
                </c:pt>
                <c:pt idx="11">
                  <c:v>Having a family </c:v>
                </c:pt>
                <c:pt idx="12">
                  <c:v>Having the ability to travel </c:v>
                </c:pt>
                <c:pt idx="13">
                  <c:v>Having your own business </c:v>
                </c:pt>
                <c:pt idx="14">
                  <c:v>Getting a college degree </c:v>
                </c:pt>
              </c:strCache>
            </c:strRef>
          </c:cat>
          <c:val>
            <c:numRef>
              <c:f>Sheet1!$C$2:$C$16</c:f>
              <c:numCache>
                <c:formatCode>0%</c:formatCode>
                <c:ptCount val="15"/>
                <c:pt idx="0">
                  <c:v>0.87</c:v>
                </c:pt>
                <c:pt idx="1">
                  <c:v>0.85</c:v>
                </c:pt>
                <c:pt idx="2">
                  <c:v>0.8</c:v>
                </c:pt>
                <c:pt idx="3">
                  <c:v>0.78</c:v>
                </c:pt>
                <c:pt idx="4">
                  <c:v>0.79</c:v>
                </c:pt>
                <c:pt idx="5">
                  <c:v>0.8</c:v>
                </c:pt>
                <c:pt idx="6">
                  <c:v>0.76</c:v>
                </c:pt>
                <c:pt idx="7">
                  <c:v>0.76</c:v>
                </c:pt>
                <c:pt idx="8">
                  <c:v>0.71</c:v>
                </c:pt>
                <c:pt idx="9">
                  <c:v>0.72</c:v>
                </c:pt>
                <c:pt idx="10">
                  <c:v>0.67</c:v>
                </c:pt>
                <c:pt idx="11">
                  <c:v>0.61</c:v>
                </c:pt>
                <c:pt idx="12">
                  <c:v>0.59</c:v>
                </c:pt>
                <c:pt idx="13">
                  <c:v>0.49</c:v>
                </c:pt>
                <c:pt idx="14">
                  <c:v>0.48</c:v>
                </c:pt>
              </c:numCache>
            </c:numRef>
          </c:val>
          <c:extLst>
            <c:ext xmlns:c16="http://schemas.microsoft.com/office/drawing/2014/chart" uri="{C3380CC4-5D6E-409C-BE32-E72D297353CC}">
              <c16:uniqueId val="{00000000-63A0-4579-8A16-DE4FEC6E8BD5}"/>
            </c:ext>
          </c:extLst>
        </c:ser>
        <c:ser>
          <c:idx val="0"/>
          <c:order val="1"/>
          <c:tx>
            <c:strRef>
              <c:f>Sheet1!$B$1</c:f>
              <c:strCache>
                <c:ptCount val="1"/>
                <c:pt idx="0">
                  <c:v>Top Priority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Being in a good place emotionally/positive mental health) </c:v>
                </c:pt>
                <c:pt idx="1">
                  <c:v>Feeling financially stable </c:v>
                </c:pt>
                <c:pt idx="2">
                  <c:v>Earning more money </c:v>
                </c:pt>
                <c:pt idx="3">
                  <c:v>Being able to spend time with your family </c:v>
                </c:pt>
                <c:pt idx="4">
                  <c:v>Doing something you are passionate about </c:v>
                </c:pt>
                <c:pt idx="5">
                  <c:v>Continuing to learn and grow personally </c:v>
                </c:pt>
                <c:pt idx="6">
                  <c:v>Having work-life balance </c:v>
                </c:pt>
                <c:pt idx="7">
                  <c:v>Finding a good job </c:v>
                </c:pt>
                <c:pt idx="8">
                  <c:v>Owning your own home</c:v>
                </c:pt>
                <c:pt idx="9">
                  <c:v>Having a set plan for your future </c:v>
                </c:pt>
                <c:pt idx="10">
                  <c:v>Getting your dream job </c:v>
                </c:pt>
                <c:pt idx="11">
                  <c:v>Having a family </c:v>
                </c:pt>
                <c:pt idx="12">
                  <c:v>Having the ability to travel </c:v>
                </c:pt>
                <c:pt idx="13">
                  <c:v>Having your own business </c:v>
                </c:pt>
                <c:pt idx="14">
                  <c:v>Getting a college degree </c:v>
                </c:pt>
              </c:strCache>
            </c:strRef>
          </c:cat>
          <c:val>
            <c:numRef>
              <c:f>Sheet1!$B$2:$B$16</c:f>
              <c:numCache>
                <c:formatCode>0%</c:formatCode>
                <c:ptCount val="15"/>
                <c:pt idx="0">
                  <c:v>0.62</c:v>
                </c:pt>
                <c:pt idx="1">
                  <c:v>0.56000000000000005</c:v>
                </c:pt>
                <c:pt idx="2">
                  <c:v>0.51</c:v>
                </c:pt>
                <c:pt idx="3">
                  <c:v>0.51</c:v>
                </c:pt>
                <c:pt idx="4">
                  <c:v>0.49</c:v>
                </c:pt>
                <c:pt idx="5">
                  <c:v>0.49</c:v>
                </c:pt>
                <c:pt idx="6">
                  <c:v>0.43</c:v>
                </c:pt>
                <c:pt idx="7">
                  <c:v>0.42</c:v>
                </c:pt>
                <c:pt idx="8">
                  <c:v>0.42</c:v>
                </c:pt>
                <c:pt idx="9">
                  <c:v>0.42</c:v>
                </c:pt>
                <c:pt idx="10">
                  <c:v>0.38</c:v>
                </c:pt>
                <c:pt idx="11">
                  <c:v>0.38</c:v>
                </c:pt>
                <c:pt idx="12">
                  <c:v>0.32</c:v>
                </c:pt>
                <c:pt idx="13">
                  <c:v>0.28999999999999998</c:v>
                </c:pt>
                <c:pt idx="14">
                  <c:v>0.24</c:v>
                </c:pt>
              </c:numCache>
            </c:numRef>
          </c:val>
          <c:extLst>
            <c:ext xmlns:c16="http://schemas.microsoft.com/office/drawing/2014/chart" uri="{C3380CC4-5D6E-409C-BE32-E72D297353CC}">
              <c16:uniqueId val="{00000001-63A0-4579-8A16-DE4FEC6E8BD5}"/>
            </c:ext>
          </c:extLst>
        </c:ser>
        <c:dLbls>
          <c:showLegendKey val="0"/>
          <c:showVal val="0"/>
          <c:showCatName val="0"/>
          <c:showSerName val="0"/>
          <c:showPercent val="0"/>
          <c:showBubbleSize val="0"/>
        </c:dLbls>
        <c:gapWidth val="120"/>
        <c:overlap val="100"/>
        <c:axId val="1108329088"/>
        <c:axId val="1108325480"/>
      </c:barChart>
      <c:catAx>
        <c:axId val="1108329088"/>
        <c:scaling>
          <c:orientation val="minMax"/>
        </c:scaling>
        <c:delete val="1"/>
        <c:axPos val="b"/>
        <c:numFmt formatCode="General" sourceLinked="1"/>
        <c:majorTickMark val="none"/>
        <c:minorTickMark val="none"/>
        <c:tickLblPos val="nextTo"/>
        <c:crossAx val="1108325480"/>
        <c:crosses val="autoZero"/>
        <c:auto val="1"/>
        <c:lblAlgn val="ctr"/>
        <c:lblOffset val="100"/>
        <c:noMultiLvlLbl val="0"/>
      </c:catAx>
      <c:valAx>
        <c:axId val="1108325480"/>
        <c:scaling>
          <c:orientation val="minMax"/>
        </c:scaling>
        <c:delete val="1"/>
        <c:axPos val="l"/>
        <c:numFmt formatCode="0%" sourceLinked="1"/>
        <c:majorTickMark val="none"/>
        <c:minorTickMark val="none"/>
        <c:tickLblPos val="nextTo"/>
        <c:crossAx val="1108329088"/>
        <c:crosses val="autoZero"/>
        <c:crossBetween val="between"/>
      </c:valAx>
      <c:spPr>
        <a:noFill/>
        <a:ln>
          <a:noFill/>
        </a:ln>
        <a:effectLst/>
      </c:spPr>
    </c:plotArea>
    <c:legend>
      <c:legendPos val="b"/>
      <c:layout>
        <c:manualLayout>
          <c:xMode val="edge"/>
          <c:yMode val="edge"/>
          <c:x val="0.41340046578669376"/>
          <c:y val="0.10263621022435877"/>
          <c:w val="0.20035316270160397"/>
          <c:h val="7.139053729736226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latin typeface="Calibri" panose="020F0502020204030204" pitchFamily="34" charset="0"/>
                <a:cs typeface="Calibri" panose="020F0502020204030204" pitchFamily="34" charset="0"/>
              </a:rPr>
              <a:t>Value</a:t>
            </a:r>
            <a:r>
              <a:rPr lang="en-US" baseline="0" dirty="0">
                <a:latin typeface="Calibri" panose="020F0502020204030204" pitchFamily="34" charset="0"/>
                <a:cs typeface="Calibri" panose="020F0502020204030204" pitchFamily="34" charset="0"/>
              </a:rPr>
              <a:t> of Additional Education and Training Opportunities</a:t>
            </a:r>
            <a:endParaRPr lang="en-US" dirty="0">
              <a:latin typeface="Calibri" panose="020F0502020204030204" pitchFamily="34" charset="0"/>
              <a:cs typeface="Calibri" panose="020F0502020204030204" pitchFamily="34" charset="0"/>
            </a:endParaRPr>
          </a:p>
        </c:rich>
      </c:tx>
      <c:layout>
        <c:manualLayout>
          <c:xMode val="edge"/>
          <c:yMode val="edge"/>
          <c:x val="0.23175227817831348"/>
          <c:y val="1.0246178558620847E-2"/>
        </c:manualLayout>
      </c:layout>
      <c:overlay val="0"/>
      <c:spPr>
        <a:noFill/>
        <a:ln>
          <a:noFill/>
        </a:ln>
        <a:effectLst/>
      </c:spPr>
      <c:txPr>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41752051485316682"/>
          <c:y val="0.11354995115228915"/>
          <c:w val="0.56640384471322591"/>
          <c:h val="0.81081048280872359"/>
        </c:manualLayout>
      </c:layout>
      <c:barChart>
        <c:barDir val="bar"/>
        <c:grouping val="stacked"/>
        <c:varyColors val="0"/>
        <c:ser>
          <c:idx val="0"/>
          <c:order val="0"/>
          <c:tx>
            <c:strRef>
              <c:f>Sheet1!$B$1</c:f>
              <c:strCache>
                <c:ptCount val="1"/>
                <c:pt idx="0">
                  <c:v>Excellent value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On-the-job training </c:v>
                </c:pt>
                <c:pt idx="1">
                  <c:v>A course/courses to receive a license </c:v>
                </c:pt>
                <c:pt idx="2">
                  <c:v>4-year college or university degree </c:v>
                </c:pt>
                <c:pt idx="3">
                  <c:v>Course/s to receive a verified certificate </c:v>
                </c:pt>
                <c:pt idx="4">
                  <c:v>Course/s to receive a professional certification</c:v>
                </c:pt>
                <c:pt idx="5">
                  <c:v>Trade or vocational school </c:v>
                </c:pt>
                <c:pt idx="6">
                  <c:v>2-year college/community college degree </c:v>
                </c:pt>
                <c:pt idx="7">
                  <c:v>YouTube courses in a particular field </c:v>
                </c:pt>
                <c:pt idx="8">
                  <c:v>Single-subject short course </c:v>
                </c:pt>
                <c:pt idx="9">
                  <c:v>Bootcamp program </c:v>
                </c:pt>
              </c:strCache>
            </c:strRef>
          </c:cat>
          <c:val>
            <c:numRef>
              <c:f>Sheet1!$B$2:$B$11</c:f>
              <c:numCache>
                <c:formatCode>0%</c:formatCode>
                <c:ptCount val="10"/>
                <c:pt idx="0">
                  <c:v>0.44</c:v>
                </c:pt>
                <c:pt idx="1">
                  <c:v>0.35</c:v>
                </c:pt>
                <c:pt idx="2">
                  <c:v>0.35</c:v>
                </c:pt>
                <c:pt idx="3">
                  <c:v>0.34</c:v>
                </c:pt>
                <c:pt idx="4">
                  <c:v>0.33</c:v>
                </c:pt>
                <c:pt idx="5">
                  <c:v>0.3</c:v>
                </c:pt>
                <c:pt idx="6">
                  <c:v>0.28000000000000003</c:v>
                </c:pt>
                <c:pt idx="7">
                  <c:v>0.22</c:v>
                </c:pt>
                <c:pt idx="8">
                  <c:v>0.2</c:v>
                </c:pt>
                <c:pt idx="9">
                  <c:v>0.18</c:v>
                </c:pt>
              </c:numCache>
            </c:numRef>
          </c:val>
          <c:extLst>
            <c:ext xmlns:c16="http://schemas.microsoft.com/office/drawing/2014/chart" uri="{C3380CC4-5D6E-409C-BE32-E72D297353CC}">
              <c16:uniqueId val="{00000000-1E77-4DBC-9495-3405B9D0B1AF}"/>
            </c:ext>
          </c:extLst>
        </c:ser>
        <c:ser>
          <c:idx val="1"/>
          <c:order val="1"/>
          <c:tx>
            <c:strRef>
              <c:f>Sheet1!$C$1</c:f>
              <c:strCache>
                <c:ptCount val="1"/>
                <c:pt idx="0">
                  <c:v>Good value</c:v>
                </c:pt>
              </c:strCache>
            </c:strRef>
          </c:tx>
          <c:spPr>
            <a:solidFill>
              <a:schemeClr val="accent2"/>
            </a:solidFill>
            <a:ln>
              <a:noFill/>
            </a:ln>
            <a:effectLst/>
          </c:spPr>
          <c:invertIfNegative val="0"/>
          <c:cat>
            <c:strRef>
              <c:f>Sheet1!$A$2:$A$11</c:f>
              <c:strCache>
                <c:ptCount val="10"/>
                <c:pt idx="0">
                  <c:v>On-the-job training </c:v>
                </c:pt>
                <c:pt idx="1">
                  <c:v>A course/courses to receive a license </c:v>
                </c:pt>
                <c:pt idx="2">
                  <c:v>4-year college or university degree </c:v>
                </c:pt>
                <c:pt idx="3">
                  <c:v>Course/s to receive a verified certificate </c:v>
                </c:pt>
                <c:pt idx="4">
                  <c:v>Course/s to receive a professional certification</c:v>
                </c:pt>
                <c:pt idx="5">
                  <c:v>Trade or vocational school </c:v>
                </c:pt>
                <c:pt idx="6">
                  <c:v>2-year college/community college degree </c:v>
                </c:pt>
                <c:pt idx="7">
                  <c:v>YouTube courses in a particular field </c:v>
                </c:pt>
                <c:pt idx="8">
                  <c:v>Single-subject short course </c:v>
                </c:pt>
                <c:pt idx="9">
                  <c:v>Bootcamp program </c:v>
                </c:pt>
              </c:strCache>
            </c:strRef>
          </c:cat>
          <c:val>
            <c:numRef>
              <c:f>Sheet1!$C$2:$C$11</c:f>
              <c:numCache>
                <c:formatCode>0%</c:formatCode>
                <c:ptCount val="10"/>
                <c:pt idx="0">
                  <c:v>0.3</c:v>
                </c:pt>
                <c:pt idx="1">
                  <c:v>0.35</c:v>
                </c:pt>
                <c:pt idx="2">
                  <c:v>0.25</c:v>
                </c:pt>
                <c:pt idx="3">
                  <c:v>0.33</c:v>
                </c:pt>
                <c:pt idx="4">
                  <c:v>0.35000000000000003</c:v>
                </c:pt>
                <c:pt idx="5">
                  <c:v>0.27999999999999997</c:v>
                </c:pt>
                <c:pt idx="6">
                  <c:v>0.32999999999999996</c:v>
                </c:pt>
                <c:pt idx="7">
                  <c:v>0.26</c:v>
                </c:pt>
                <c:pt idx="8">
                  <c:v>0.31</c:v>
                </c:pt>
                <c:pt idx="9">
                  <c:v>0.26</c:v>
                </c:pt>
              </c:numCache>
            </c:numRef>
          </c:val>
          <c:extLst>
            <c:ext xmlns:c16="http://schemas.microsoft.com/office/drawing/2014/chart" uri="{C3380CC4-5D6E-409C-BE32-E72D297353CC}">
              <c16:uniqueId val="{00000001-1E77-4DBC-9495-3405B9D0B1AF}"/>
            </c:ext>
          </c:extLst>
        </c:ser>
        <c:ser>
          <c:idx val="2"/>
          <c:order val="2"/>
          <c:tx>
            <c:strRef>
              <c:f>Sheet1!$D$1</c:f>
              <c:strCache>
                <c:ptCount val="1"/>
                <c:pt idx="0">
                  <c:v>Column1</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On-the-job training </c:v>
                </c:pt>
                <c:pt idx="1">
                  <c:v>A course/courses to receive a license </c:v>
                </c:pt>
                <c:pt idx="2">
                  <c:v>4-year college or university degree </c:v>
                </c:pt>
                <c:pt idx="3">
                  <c:v>Course/s to receive a verified certificate </c:v>
                </c:pt>
                <c:pt idx="4">
                  <c:v>Course/s to receive a professional certification</c:v>
                </c:pt>
                <c:pt idx="5">
                  <c:v>Trade or vocational school </c:v>
                </c:pt>
                <c:pt idx="6">
                  <c:v>2-year college/community college degree </c:v>
                </c:pt>
                <c:pt idx="7">
                  <c:v>YouTube courses in a particular field </c:v>
                </c:pt>
                <c:pt idx="8">
                  <c:v>Single-subject short course </c:v>
                </c:pt>
                <c:pt idx="9">
                  <c:v>Bootcamp program </c:v>
                </c:pt>
              </c:strCache>
            </c:strRef>
          </c:cat>
          <c:val>
            <c:numRef>
              <c:f>Sheet1!$D$2:$D$11</c:f>
              <c:numCache>
                <c:formatCode>0%</c:formatCode>
                <c:ptCount val="10"/>
                <c:pt idx="0">
                  <c:v>0.74</c:v>
                </c:pt>
                <c:pt idx="1">
                  <c:v>0.7</c:v>
                </c:pt>
                <c:pt idx="2">
                  <c:v>0.6</c:v>
                </c:pt>
                <c:pt idx="3">
                  <c:v>0.67</c:v>
                </c:pt>
                <c:pt idx="4">
                  <c:v>0.68</c:v>
                </c:pt>
                <c:pt idx="5">
                  <c:v>0.57999999999999996</c:v>
                </c:pt>
                <c:pt idx="6">
                  <c:v>0.61</c:v>
                </c:pt>
                <c:pt idx="7">
                  <c:v>0.48</c:v>
                </c:pt>
                <c:pt idx="8">
                  <c:v>0.51</c:v>
                </c:pt>
                <c:pt idx="9">
                  <c:v>0.44</c:v>
                </c:pt>
              </c:numCache>
            </c:numRef>
          </c:val>
          <c:extLst>
            <c:ext xmlns:c16="http://schemas.microsoft.com/office/drawing/2014/chart" uri="{C3380CC4-5D6E-409C-BE32-E72D297353CC}">
              <c16:uniqueId val="{00000004-1E77-4DBC-9495-3405B9D0B1AF}"/>
            </c:ext>
          </c:extLst>
        </c:ser>
        <c:dLbls>
          <c:showLegendKey val="0"/>
          <c:showVal val="0"/>
          <c:showCatName val="0"/>
          <c:showSerName val="0"/>
          <c:showPercent val="0"/>
          <c:showBubbleSize val="0"/>
        </c:dLbls>
        <c:gapWidth val="150"/>
        <c:overlap val="100"/>
        <c:axId val="743287951"/>
        <c:axId val="743293359"/>
      </c:barChart>
      <c:catAx>
        <c:axId val="74328795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43293359"/>
        <c:crosses val="autoZero"/>
        <c:auto val="1"/>
        <c:lblAlgn val="ctr"/>
        <c:lblOffset val="100"/>
        <c:noMultiLvlLbl val="0"/>
      </c:catAx>
      <c:valAx>
        <c:axId val="743293359"/>
        <c:scaling>
          <c:orientation val="minMax"/>
        </c:scaling>
        <c:delete val="1"/>
        <c:axPos val="t"/>
        <c:numFmt formatCode="0%" sourceLinked="1"/>
        <c:majorTickMark val="out"/>
        <c:minorTickMark val="none"/>
        <c:tickLblPos val="nextTo"/>
        <c:crossAx val="743287951"/>
        <c:crosses val="autoZero"/>
        <c:crossBetween val="between"/>
      </c:valAx>
      <c:spPr>
        <a:noFill/>
        <a:ln>
          <a:noFill/>
        </a:ln>
        <a:effectLst/>
      </c:spPr>
    </c:plotArea>
    <c:legend>
      <c:legendPos val="r"/>
      <c:legendEntry>
        <c:idx val="2"/>
        <c:delete val="1"/>
      </c:legendEntry>
      <c:layout>
        <c:manualLayout>
          <c:xMode val="edge"/>
          <c:yMode val="edge"/>
          <c:x val="0.69635382150883862"/>
          <c:y val="0.9230879077747115"/>
          <c:w val="0.27734058505434933"/>
          <c:h val="7.272689133766281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706587671039638E-2"/>
          <c:y val="9.1223870485543118E-2"/>
          <c:w val="0.96058682465792067"/>
          <c:h val="0.77094756007335707"/>
        </c:manualLayout>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4"/>
            <c:invertIfNegative val="0"/>
            <c:bubble3D val="0"/>
            <c:extLst>
              <c:ext xmlns:c16="http://schemas.microsoft.com/office/drawing/2014/chart" uri="{C3380CC4-5D6E-409C-BE32-E72D297353CC}">
                <c16:uniqueId val="{00000002-6AFA-421B-AD38-1CC4FAABEC7A}"/>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well at all</c:v>
                </c:pt>
                <c:pt idx="1">
                  <c:v>Not too well</c:v>
                </c:pt>
                <c:pt idx="2">
                  <c:v>Somewhat well</c:v>
                </c:pt>
                <c:pt idx="3">
                  <c:v>Very well</c:v>
                </c:pt>
                <c:pt idx="4">
                  <c:v>Extremely well</c:v>
                </c:pt>
              </c:strCache>
            </c:strRef>
          </c:cat>
          <c:val>
            <c:numRef>
              <c:f>Sheet1!$B$2:$B$6</c:f>
              <c:numCache>
                <c:formatCode>0%</c:formatCode>
                <c:ptCount val="5"/>
                <c:pt idx="0">
                  <c:v>0.16</c:v>
                </c:pt>
                <c:pt idx="1">
                  <c:v>0.22</c:v>
                </c:pt>
                <c:pt idx="2">
                  <c:v>0.31</c:v>
                </c:pt>
                <c:pt idx="3">
                  <c:v>0.19</c:v>
                </c:pt>
                <c:pt idx="4">
                  <c:v>0.11</c:v>
                </c:pt>
              </c:numCache>
            </c:numRef>
          </c:val>
          <c:extLst>
            <c:ext xmlns:c16="http://schemas.microsoft.com/office/drawing/2014/chart" uri="{C3380CC4-5D6E-409C-BE32-E72D297353CC}">
              <c16:uniqueId val="{00000000-6AFA-421B-AD38-1CC4FAABEC7A}"/>
            </c:ext>
          </c:extLst>
        </c:ser>
        <c:dLbls>
          <c:dLblPos val="outEnd"/>
          <c:showLegendKey val="0"/>
          <c:showVal val="1"/>
          <c:showCatName val="0"/>
          <c:showSerName val="0"/>
          <c:showPercent val="0"/>
          <c:showBubbleSize val="0"/>
        </c:dLbls>
        <c:gapWidth val="150"/>
        <c:axId val="1940830096"/>
        <c:axId val="1940831760"/>
      </c:barChart>
      <c:valAx>
        <c:axId val="1940831760"/>
        <c:scaling>
          <c:orientation val="minMax"/>
        </c:scaling>
        <c:delete val="1"/>
        <c:axPos val="r"/>
        <c:numFmt formatCode="0%" sourceLinked="1"/>
        <c:majorTickMark val="out"/>
        <c:minorTickMark val="none"/>
        <c:tickLblPos val="nextTo"/>
        <c:crossAx val="1940830096"/>
        <c:crosses val="autoZero"/>
        <c:crossBetween val="between"/>
      </c:valAx>
      <c:catAx>
        <c:axId val="1940830096"/>
        <c:scaling>
          <c:orientation val="maxMin"/>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4083176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600" baseline="0" dirty="0"/>
              <a:t>Reasons to get a Degree</a:t>
            </a:r>
            <a:endParaRPr lang="en-US" sz="1600" dirty="0"/>
          </a:p>
        </c:rich>
      </c:tx>
      <c:layout>
        <c:manualLayout>
          <c:xMode val="edge"/>
          <c:yMode val="edge"/>
          <c:x val="0.41578607300427889"/>
          <c:y val="2.939545613587707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41752051485316682"/>
          <c:y val="0.11354995115228915"/>
          <c:w val="0.56640384471322591"/>
          <c:h val="0.81081048280872359"/>
        </c:manualLayout>
      </c:layout>
      <c:barChart>
        <c:barDir val="bar"/>
        <c:grouping val="stacked"/>
        <c:varyColors val="0"/>
        <c:ser>
          <c:idx val="0"/>
          <c:order val="0"/>
          <c:tx>
            <c:strRef>
              <c:f>Sheet1!$B$1</c:f>
              <c:strCache>
                <c:ptCount val="1"/>
                <c:pt idx="0">
                  <c:v>Extremely Important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To be able to make more money </c:v>
                </c:pt>
                <c:pt idx="1">
                  <c:v>To be able to get a better job </c:v>
                </c:pt>
                <c:pt idx="2">
                  <c:v>To get training for a specific career </c:v>
                </c:pt>
                <c:pt idx="3">
                  <c:v>To prepare myself for life </c:v>
                </c:pt>
                <c:pt idx="4">
                  <c:v>To gain knowledge and appreciation of ideas </c:v>
                </c:pt>
                <c:pt idx="5">
                  <c:v>To learn more about things that interest me </c:v>
                </c:pt>
                <c:pt idx="6">
                  <c:v>To validate or prove my skills and expertise in a specific area </c:v>
                </c:pt>
                <c:pt idx="7">
                  <c:v>To get a degree I can show to employers </c:v>
                </c:pt>
                <c:pt idx="8">
                  <c:v>To prepare myself for graduate or professional school </c:v>
                </c:pt>
                <c:pt idx="9">
                  <c:v>To network and meet the right people </c:v>
                </c:pt>
                <c:pt idx="10">
                  <c:v>To make me a more cultured person </c:v>
                </c:pt>
              </c:strCache>
            </c:strRef>
          </c:cat>
          <c:val>
            <c:numRef>
              <c:f>Sheet1!$B$2:$B$12</c:f>
              <c:numCache>
                <c:formatCode>0%</c:formatCode>
                <c:ptCount val="11"/>
                <c:pt idx="0">
                  <c:v>0.44</c:v>
                </c:pt>
                <c:pt idx="1">
                  <c:v>0.41</c:v>
                </c:pt>
                <c:pt idx="2">
                  <c:v>0.37</c:v>
                </c:pt>
                <c:pt idx="3">
                  <c:v>0.37</c:v>
                </c:pt>
                <c:pt idx="4">
                  <c:v>0.36</c:v>
                </c:pt>
                <c:pt idx="5">
                  <c:v>0.34</c:v>
                </c:pt>
                <c:pt idx="6">
                  <c:v>0.34</c:v>
                </c:pt>
                <c:pt idx="7">
                  <c:v>0.31</c:v>
                </c:pt>
                <c:pt idx="8">
                  <c:v>0.28000000000000003</c:v>
                </c:pt>
                <c:pt idx="9">
                  <c:v>0.27</c:v>
                </c:pt>
                <c:pt idx="10">
                  <c:v>0.25</c:v>
                </c:pt>
              </c:numCache>
            </c:numRef>
          </c:val>
          <c:extLst>
            <c:ext xmlns:c16="http://schemas.microsoft.com/office/drawing/2014/chart" uri="{C3380CC4-5D6E-409C-BE32-E72D297353CC}">
              <c16:uniqueId val="{00000000-FAFA-41F1-8FBB-104228A7091F}"/>
            </c:ext>
          </c:extLst>
        </c:ser>
        <c:ser>
          <c:idx val="1"/>
          <c:order val="1"/>
          <c:tx>
            <c:strRef>
              <c:f>Sheet1!$C$1</c:f>
              <c:strCache>
                <c:ptCount val="1"/>
                <c:pt idx="0">
                  <c:v>top2</c:v>
                </c:pt>
              </c:strCache>
            </c:strRef>
          </c:tx>
          <c:spPr>
            <a:solidFill>
              <a:schemeClr val="accent2"/>
            </a:solidFill>
            <a:ln>
              <a:noFill/>
            </a:ln>
            <a:effectLst/>
          </c:spPr>
          <c:invertIfNegative val="0"/>
          <c:cat>
            <c:strRef>
              <c:f>Sheet1!$A$2:$A$12</c:f>
              <c:strCache>
                <c:ptCount val="11"/>
                <c:pt idx="0">
                  <c:v>To be able to make more money </c:v>
                </c:pt>
                <c:pt idx="1">
                  <c:v>To be able to get a better job </c:v>
                </c:pt>
                <c:pt idx="2">
                  <c:v>To get training for a specific career </c:v>
                </c:pt>
                <c:pt idx="3">
                  <c:v>To prepare myself for life </c:v>
                </c:pt>
                <c:pt idx="4">
                  <c:v>To gain knowledge and appreciation of ideas </c:v>
                </c:pt>
                <c:pt idx="5">
                  <c:v>To learn more about things that interest me </c:v>
                </c:pt>
                <c:pt idx="6">
                  <c:v>To validate or prove my skills and expertise in a specific area </c:v>
                </c:pt>
                <c:pt idx="7">
                  <c:v>To get a degree I can show to employers </c:v>
                </c:pt>
                <c:pt idx="8">
                  <c:v>To prepare myself for graduate or professional school </c:v>
                </c:pt>
                <c:pt idx="9">
                  <c:v>To network and meet the right people </c:v>
                </c:pt>
                <c:pt idx="10">
                  <c:v>To make me a more cultured person </c:v>
                </c:pt>
              </c:strCache>
            </c:strRef>
          </c:cat>
          <c:val>
            <c:numRef>
              <c:f>Sheet1!$C$2:$C$12</c:f>
              <c:numCache>
                <c:formatCode>0%</c:formatCode>
                <c:ptCount val="11"/>
                <c:pt idx="0">
                  <c:v>0.31</c:v>
                </c:pt>
                <c:pt idx="1">
                  <c:v>0.32</c:v>
                </c:pt>
                <c:pt idx="2">
                  <c:v>0.32999999999999996</c:v>
                </c:pt>
                <c:pt idx="3">
                  <c:v>0.29000000000000004</c:v>
                </c:pt>
                <c:pt idx="4">
                  <c:v>0.33999999999999997</c:v>
                </c:pt>
                <c:pt idx="5">
                  <c:v>0.31</c:v>
                </c:pt>
                <c:pt idx="6">
                  <c:v>0.31</c:v>
                </c:pt>
                <c:pt idx="7">
                  <c:v>0.31</c:v>
                </c:pt>
                <c:pt idx="8">
                  <c:v>0.28999999999999992</c:v>
                </c:pt>
                <c:pt idx="9">
                  <c:v>0.30999999999999994</c:v>
                </c:pt>
                <c:pt idx="10">
                  <c:v>0.27</c:v>
                </c:pt>
              </c:numCache>
            </c:numRef>
          </c:val>
          <c:extLst>
            <c:ext xmlns:c16="http://schemas.microsoft.com/office/drawing/2014/chart" uri="{C3380CC4-5D6E-409C-BE32-E72D297353CC}">
              <c16:uniqueId val="{00000001-FAFA-41F1-8FBB-104228A7091F}"/>
            </c:ext>
          </c:extLst>
        </c:ser>
        <c:ser>
          <c:idx val="2"/>
          <c:order val="2"/>
          <c:tx>
            <c:strRef>
              <c:f>Sheet1!$D$1</c:f>
              <c:strCache>
                <c:ptCount val="1"/>
                <c:pt idx="0">
                  <c:v>Very Important</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To be able to make more money </c:v>
                </c:pt>
                <c:pt idx="1">
                  <c:v>To be able to get a better job </c:v>
                </c:pt>
                <c:pt idx="2">
                  <c:v>To get training for a specific career </c:v>
                </c:pt>
                <c:pt idx="3">
                  <c:v>To prepare myself for life </c:v>
                </c:pt>
                <c:pt idx="4">
                  <c:v>To gain knowledge and appreciation of ideas </c:v>
                </c:pt>
                <c:pt idx="5">
                  <c:v>To learn more about things that interest me </c:v>
                </c:pt>
                <c:pt idx="6">
                  <c:v>To validate or prove my skills and expertise in a specific area </c:v>
                </c:pt>
                <c:pt idx="7">
                  <c:v>To get a degree I can show to employers </c:v>
                </c:pt>
                <c:pt idx="8">
                  <c:v>To prepare myself for graduate or professional school </c:v>
                </c:pt>
                <c:pt idx="9">
                  <c:v>To network and meet the right people </c:v>
                </c:pt>
                <c:pt idx="10">
                  <c:v>To make me a more cultured person </c:v>
                </c:pt>
              </c:strCache>
            </c:strRef>
          </c:cat>
          <c:val>
            <c:numRef>
              <c:f>Sheet1!$D$2:$D$12</c:f>
              <c:numCache>
                <c:formatCode>0%</c:formatCode>
                <c:ptCount val="11"/>
                <c:pt idx="0">
                  <c:v>0.75</c:v>
                </c:pt>
                <c:pt idx="1">
                  <c:v>0.73</c:v>
                </c:pt>
                <c:pt idx="2">
                  <c:v>0.7</c:v>
                </c:pt>
                <c:pt idx="3">
                  <c:v>0.66</c:v>
                </c:pt>
                <c:pt idx="4">
                  <c:v>0.7</c:v>
                </c:pt>
                <c:pt idx="5">
                  <c:v>0.65</c:v>
                </c:pt>
                <c:pt idx="6">
                  <c:v>0.65</c:v>
                </c:pt>
                <c:pt idx="7">
                  <c:v>0.62</c:v>
                </c:pt>
                <c:pt idx="8">
                  <c:v>0.56999999999999995</c:v>
                </c:pt>
                <c:pt idx="9">
                  <c:v>0.57999999999999996</c:v>
                </c:pt>
                <c:pt idx="10">
                  <c:v>0.52</c:v>
                </c:pt>
              </c:numCache>
            </c:numRef>
          </c:val>
          <c:extLst>
            <c:ext xmlns:c16="http://schemas.microsoft.com/office/drawing/2014/chart" uri="{C3380CC4-5D6E-409C-BE32-E72D297353CC}">
              <c16:uniqueId val="{00000002-FAFA-41F1-8FBB-104228A7091F}"/>
            </c:ext>
          </c:extLst>
        </c:ser>
        <c:dLbls>
          <c:showLegendKey val="0"/>
          <c:showVal val="0"/>
          <c:showCatName val="0"/>
          <c:showSerName val="0"/>
          <c:showPercent val="0"/>
          <c:showBubbleSize val="0"/>
        </c:dLbls>
        <c:gapWidth val="150"/>
        <c:overlap val="100"/>
        <c:axId val="743287951"/>
        <c:axId val="743293359"/>
      </c:barChart>
      <c:catAx>
        <c:axId val="74328795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43293359"/>
        <c:crosses val="autoZero"/>
        <c:auto val="1"/>
        <c:lblAlgn val="ctr"/>
        <c:lblOffset val="100"/>
        <c:noMultiLvlLbl val="0"/>
      </c:catAx>
      <c:valAx>
        <c:axId val="743293359"/>
        <c:scaling>
          <c:orientation val="minMax"/>
          <c:max val="1.1000000000000001"/>
        </c:scaling>
        <c:delete val="1"/>
        <c:axPos val="t"/>
        <c:numFmt formatCode="0%" sourceLinked="1"/>
        <c:majorTickMark val="out"/>
        <c:minorTickMark val="none"/>
        <c:tickLblPos val="nextTo"/>
        <c:crossAx val="743287951"/>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600" dirty="0">
                <a:latin typeface="Calibri" panose="020F0502020204030204" pitchFamily="34" charset="0"/>
                <a:cs typeface="Calibri" panose="020F0502020204030204" pitchFamily="34" charset="0"/>
              </a:rPr>
              <a:t>Reasons</a:t>
            </a:r>
            <a:r>
              <a:rPr lang="en-US" sz="1600" baseline="0" dirty="0">
                <a:latin typeface="Calibri" panose="020F0502020204030204" pitchFamily="34" charset="0"/>
                <a:cs typeface="Calibri" panose="020F0502020204030204" pitchFamily="34" charset="0"/>
              </a:rPr>
              <a:t> not to go to college/finish degree</a:t>
            </a:r>
            <a:endParaRPr lang="en-US" sz="1600" dirty="0">
              <a:latin typeface="Calibri" panose="020F0502020204030204" pitchFamily="34" charset="0"/>
              <a:cs typeface="Calibri" panose="020F0502020204030204" pitchFamily="34" charset="0"/>
            </a:endParaRPr>
          </a:p>
        </c:rich>
      </c:tx>
      <c:layout>
        <c:manualLayout>
          <c:xMode val="edge"/>
          <c:yMode val="edge"/>
          <c:x val="0.1757443106088635"/>
          <c:y val="1.6348381997507471E-2"/>
        </c:manualLayout>
      </c:layout>
      <c:overlay val="0"/>
      <c:spPr>
        <a:noFill/>
        <a:ln>
          <a:noFill/>
        </a:ln>
        <a:effectLst/>
      </c:spPr>
      <c:txPr>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52118592610225833"/>
          <c:y val="9.9310995693700096E-2"/>
          <c:w val="0.47543224846496834"/>
          <c:h val="0.89255232815487451"/>
        </c:manualLayout>
      </c:layout>
      <c:barChart>
        <c:barDir val="bar"/>
        <c:grouping val="stacked"/>
        <c:varyColors val="0"/>
        <c:ser>
          <c:idx val="0"/>
          <c:order val="0"/>
          <c:tx>
            <c:strRef>
              <c:f>Sheet1!$B$1</c:f>
              <c:strCache>
                <c:ptCount val="1"/>
                <c:pt idx="0">
                  <c:v>Excellent value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Too expensive/do not want to take on (more) debt</c:v>
                </c:pt>
                <c:pt idx="1">
                  <c:v>Too stressful/too much pressure</c:v>
                </c:pt>
                <c:pt idx="2">
                  <c:v>More important to get a job and make money</c:v>
                </c:pt>
                <c:pt idx="3">
                  <c:v>Unsure about major/future career</c:v>
                </c:pt>
                <c:pt idx="4">
                  <c:v>Not worth the money it costs to attend</c:v>
                </c:pt>
                <c:pt idx="5">
                  <c:v>Family obligations</c:v>
                </c:pt>
                <c:pt idx="6">
                  <c:v>Did not enjoy going to school</c:v>
                </c:pt>
                <c:pt idx="7">
                  <c:v>Unsure how to pick the right classes</c:v>
                </c:pt>
                <c:pt idx="8">
                  <c:v>Can get the skills and credentials needed through other educational programs, like trade school, short courses, YouTube classes, and/or credentials</c:v>
                </c:pt>
                <c:pt idx="9">
                  <c:v>COVID/did not want to take virtual classes</c:v>
                </c:pt>
                <c:pt idx="10">
                  <c:v>Not prepared for the college experience/living on my own</c:v>
                </c:pt>
                <c:pt idx="11">
                  <c:v>Not prepared academically/classes too hard</c:v>
                </c:pt>
                <c:pt idx="12">
                  <c:v>Did not feel like I fit in/like I would fit in</c:v>
                </c:pt>
                <c:pt idx="13">
                  <c:v>Did not feel supported in college/do not feel like I would be supported in college</c:v>
                </c:pt>
                <c:pt idx="14">
                  <c:v>Did not like classes/chosen major</c:v>
                </c:pt>
                <c:pt idx="15">
                  <c:v>Not accepted to the school I want(ed) to attend</c:v>
                </c:pt>
              </c:strCache>
            </c:strRef>
          </c:cat>
          <c:val>
            <c:numRef>
              <c:f>Sheet1!$B$2:$B$17</c:f>
              <c:numCache>
                <c:formatCode>0%</c:formatCode>
                <c:ptCount val="16"/>
                <c:pt idx="0">
                  <c:v>0.38</c:v>
                </c:pt>
                <c:pt idx="1">
                  <c:v>0.27</c:v>
                </c:pt>
                <c:pt idx="2">
                  <c:v>0.26</c:v>
                </c:pt>
                <c:pt idx="3">
                  <c:v>0.25</c:v>
                </c:pt>
                <c:pt idx="4">
                  <c:v>0.21</c:v>
                </c:pt>
                <c:pt idx="5">
                  <c:v>0.19</c:v>
                </c:pt>
                <c:pt idx="6">
                  <c:v>0.18</c:v>
                </c:pt>
                <c:pt idx="7">
                  <c:v>0.16</c:v>
                </c:pt>
                <c:pt idx="8">
                  <c:v>0.16</c:v>
                </c:pt>
                <c:pt idx="9">
                  <c:v>0.14000000000000001</c:v>
                </c:pt>
                <c:pt idx="10">
                  <c:v>0.13</c:v>
                </c:pt>
                <c:pt idx="11">
                  <c:v>0.13</c:v>
                </c:pt>
                <c:pt idx="12">
                  <c:v>0.13</c:v>
                </c:pt>
                <c:pt idx="13">
                  <c:v>0.11</c:v>
                </c:pt>
                <c:pt idx="14">
                  <c:v>7.0000000000000007E-2</c:v>
                </c:pt>
                <c:pt idx="15">
                  <c:v>0.05</c:v>
                </c:pt>
              </c:numCache>
            </c:numRef>
          </c:val>
          <c:extLst>
            <c:ext xmlns:c16="http://schemas.microsoft.com/office/drawing/2014/chart" uri="{C3380CC4-5D6E-409C-BE32-E72D297353CC}">
              <c16:uniqueId val="{00000000-277F-4CBA-B042-0FE7EB485C8D}"/>
            </c:ext>
          </c:extLst>
        </c:ser>
        <c:ser>
          <c:idx val="2"/>
          <c:order val="1"/>
          <c:tx>
            <c:strRef>
              <c:f>Sheet1!$D$1</c:f>
              <c:strCache>
                <c:ptCount val="1"/>
                <c:pt idx="0">
                  <c:v>Column2</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Too expensive/do not want to take on (more) debt</c:v>
                </c:pt>
                <c:pt idx="1">
                  <c:v>Too stressful/too much pressure</c:v>
                </c:pt>
                <c:pt idx="2">
                  <c:v>More important to get a job and make money</c:v>
                </c:pt>
                <c:pt idx="3">
                  <c:v>Unsure about major/future career</c:v>
                </c:pt>
                <c:pt idx="4">
                  <c:v>Not worth the money it costs to attend</c:v>
                </c:pt>
                <c:pt idx="5">
                  <c:v>Family obligations</c:v>
                </c:pt>
                <c:pt idx="6">
                  <c:v>Did not enjoy going to school</c:v>
                </c:pt>
                <c:pt idx="7">
                  <c:v>Unsure how to pick the right classes</c:v>
                </c:pt>
                <c:pt idx="8">
                  <c:v>Can get the skills and credentials needed through other educational programs, like trade school, short courses, YouTube classes, and/or credentials</c:v>
                </c:pt>
                <c:pt idx="9">
                  <c:v>COVID/did not want to take virtual classes</c:v>
                </c:pt>
                <c:pt idx="10">
                  <c:v>Not prepared for the college experience/living on my own</c:v>
                </c:pt>
                <c:pt idx="11">
                  <c:v>Not prepared academically/classes too hard</c:v>
                </c:pt>
                <c:pt idx="12">
                  <c:v>Did not feel like I fit in/like I would fit in</c:v>
                </c:pt>
                <c:pt idx="13">
                  <c:v>Did not feel supported in college/do not feel like I would be supported in college</c:v>
                </c:pt>
                <c:pt idx="14">
                  <c:v>Did not like classes/chosen major</c:v>
                </c:pt>
                <c:pt idx="15">
                  <c:v>Not accepted to the school I want(ed) to attend</c:v>
                </c:pt>
              </c:strCache>
            </c:strRef>
          </c:cat>
          <c:val>
            <c:numRef>
              <c:f>Sheet1!$D$2:$D$17</c:f>
              <c:numCache>
                <c:formatCode>General</c:formatCode>
                <c:ptCount val="16"/>
              </c:numCache>
            </c:numRef>
          </c:val>
          <c:extLst>
            <c:ext xmlns:c16="http://schemas.microsoft.com/office/drawing/2014/chart" uri="{C3380CC4-5D6E-409C-BE32-E72D297353CC}">
              <c16:uniqueId val="{00000002-277F-4CBA-B042-0FE7EB485C8D}"/>
            </c:ext>
          </c:extLst>
        </c:ser>
        <c:dLbls>
          <c:showLegendKey val="0"/>
          <c:showVal val="0"/>
          <c:showCatName val="0"/>
          <c:showSerName val="0"/>
          <c:showPercent val="0"/>
          <c:showBubbleSize val="0"/>
        </c:dLbls>
        <c:gapWidth val="75"/>
        <c:overlap val="100"/>
        <c:axId val="743287951"/>
        <c:axId val="743293359"/>
      </c:barChart>
      <c:catAx>
        <c:axId val="743287951"/>
        <c:scaling>
          <c:orientation val="maxMin"/>
        </c:scaling>
        <c:delete val="1"/>
        <c:axPos val="l"/>
        <c:numFmt formatCode="General" sourceLinked="1"/>
        <c:majorTickMark val="none"/>
        <c:minorTickMark val="none"/>
        <c:tickLblPos val="nextTo"/>
        <c:crossAx val="743293359"/>
        <c:crosses val="autoZero"/>
        <c:auto val="1"/>
        <c:lblAlgn val="ctr"/>
        <c:lblOffset val="100"/>
        <c:noMultiLvlLbl val="0"/>
      </c:catAx>
      <c:valAx>
        <c:axId val="743293359"/>
        <c:scaling>
          <c:orientation val="minMax"/>
        </c:scaling>
        <c:delete val="1"/>
        <c:axPos val="t"/>
        <c:numFmt formatCode="0%" sourceLinked="1"/>
        <c:majorTickMark val="out"/>
        <c:minorTickMark val="none"/>
        <c:tickLblPos val="nextTo"/>
        <c:crossAx val="7432879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BCD93EAC-854F-4A65-A528-A2C666E42593}" type="datetimeFigureOut">
              <a:rPr lang="en-US" smtClean="0"/>
              <a:t>9/25/2022</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44F8853F-B80E-449E-9B08-338DF60CB513}" type="slidenum">
              <a:rPr lang="en-US" smtClean="0"/>
              <a:t>‹#›</a:t>
            </a:fld>
            <a:endParaRPr lang="en-US"/>
          </a:p>
        </p:txBody>
      </p:sp>
    </p:spTree>
    <p:extLst>
      <p:ext uri="{BB962C8B-B14F-4D97-AF65-F5344CB8AC3E}">
        <p14:creationId xmlns:p14="http://schemas.microsoft.com/office/powerpoint/2010/main" val="1809612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F8853F-B80E-449E-9B08-338DF60CB513}" type="slidenum">
              <a:rPr lang="en-US" smtClean="0"/>
              <a:t>1</a:t>
            </a:fld>
            <a:endParaRPr lang="en-US"/>
          </a:p>
        </p:txBody>
      </p:sp>
    </p:spTree>
    <p:extLst>
      <p:ext uri="{BB962C8B-B14F-4D97-AF65-F5344CB8AC3E}">
        <p14:creationId xmlns:p14="http://schemas.microsoft.com/office/powerpoint/2010/main" val="1290616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Q26: How well did high school prepare you for your next step in life?</a:t>
            </a:r>
          </a:p>
          <a:p>
            <a:r>
              <a:rPr lang="en-US" sz="1200" dirty="0"/>
              <a:t>Q27: TOP BOX (EXTREMELY IMPORTANT) SUMMARY TABLE: How important is it for each following topics to be taught in high school?</a:t>
            </a:r>
          </a:p>
          <a:p>
            <a:r>
              <a:rPr lang="en-US" sz="1200" dirty="0"/>
              <a:t>Q28: (YES) SUMMARY TABLE: Please indicate whether the following topics were part of what you learned in high school.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F8853F-B80E-449E-9B08-338DF60CB5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579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Q34: TOP 2 BOX (EXTREMELY/VERY IMPORTANT) SUMMARY TABLE: How important are each of the following as reasons to get a degree from a 2-year or 4-year college or university?</a:t>
            </a:r>
          </a:p>
          <a:p>
            <a:endParaRPr lang="en-US" dirty="0"/>
          </a:p>
        </p:txBody>
      </p:sp>
      <p:sp>
        <p:nvSpPr>
          <p:cNvPr id="4" name="Slide Number Placeholder 3"/>
          <p:cNvSpPr>
            <a:spLocks noGrp="1"/>
          </p:cNvSpPr>
          <p:nvPr>
            <p:ph type="sldNum" sz="quarter" idx="5"/>
          </p:nvPr>
        </p:nvSpPr>
        <p:spPr/>
        <p:txBody>
          <a:bodyPr/>
          <a:lstStyle/>
          <a:p>
            <a:fld id="{44F8853F-B80E-449E-9B08-338DF60CB513}" type="slidenum">
              <a:rPr lang="en-US" smtClean="0"/>
              <a:t>11</a:t>
            </a:fld>
            <a:endParaRPr lang="en-US"/>
          </a:p>
        </p:txBody>
      </p:sp>
    </p:spTree>
    <p:extLst>
      <p:ext uri="{BB962C8B-B14F-4D97-AF65-F5344CB8AC3E}">
        <p14:creationId xmlns:p14="http://schemas.microsoft.com/office/powerpoint/2010/main" val="3481117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Q35: Which of the following are reasons you have not gone to college and/or did not complete your college degree? Please select all that apply.</a:t>
            </a:r>
          </a:p>
        </p:txBody>
      </p:sp>
      <p:sp>
        <p:nvSpPr>
          <p:cNvPr id="4" name="Slide Number Placeholder 3"/>
          <p:cNvSpPr>
            <a:spLocks noGrp="1"/>
          </p:cNvSpPr>
          <p:nvPr>
            <p:ph type="sldNum" sz="quarter" idx="5"/>
          </p:nvPr>
        </p:nvSpPr>
        <p:spPr/>
        <p:txBody>
          <a:bodyPr/>
          <a:lstStyle/>
          <a:p>
            <a:fld id="{44F8853F-B80E-449E-9B08-338DF60CB513}" type="slidenum">
              <a:rPr lang="en-US" smtClean="0"/>
              <a:t>12</a:t>
            </a:fld>
            <a:endParaRPr lang="en-US"/>
          </a:p>
        </p:txBody>
      </p:sp>
    </p:spTree>
    <p:extLst>
      <p:ext uri="{BB962C8B-B14F-4D97-AF65-F5344CB8AC3E}">
        <p14:creationId xmlns:p14="http://schemas.microsoft.com/office/powerpoint/2010/main" val="775679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Q37: TOP 2 BOX (EXTREMELY/VERY HELPFUL) SUMMARY TABLE: How helpful would each of the following be to you to help you complete your college degree/go to college/university to get a degree?</a:t>
            </a:r>
          </a:p>
          <a:p>
            <a:endParaRPr lang="en-US" dirty="0"/>
          </a:p>
        </p:txBody>
      </p:sp>
      <p:sp>
        <p:nvSpPr>
          <p:cNvPr id="4" name="Slide Number Placeholder 3"/>
          <p:cNvSpPr>
            <a:spLocks noGrp="1"/>
          </p:cNvSpPr>
          <p:nvPr>
            <p:ph type="sldNum" sz="quarter" idx="5"/>
          </p:nvPr>
        </p:nvSpPr>
        <p:spPr/>
        <p:txBody>
          <a:bodyPr/>
          <a:lstStyle/>
          <a:p>
            <a:fld id="{44F8853F-B80E-449E-9B08-338DF60CB513}" type="slidenum">
              <a:rPr lang="en-US" smtClean="0"/>
              <a:t>13</a:t>
            </a:fld>
            <a:endParaRPr lang="en-US"/>
          </a:p>
        </p:txBody>
      </p:sp>
    </p:spTree>
    <p:extLst>
      <p:ext uri="{BB962C8B-B14F-4D97-AF65-F5344CB8AC3E}">
        <p14:creationId xmlns:p14="http://schemas.microsoft.com/office/powerpoint/2010/main" val="318846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endParaRPr lang="en-US" b="1" dirty="0">
              <a:solidFill>
                <a:schemeClr val="dk1"/>
              </a:solidFill>
              <a:latin typeface="Open Sans" panose="020B0604020202020204" charset="0"/>
              <a:ea typeface="Open Sans" panose="020B0604020202020204" charset="0"/>
              <a:cs typeface="Open Sans" panose="020B0604020202020204" charset="0"/>
              <a:sym typeface="Open Sans"/>
            </a:endParaRPr>
          </a:p>
        </p:txBody>
      </p:sp>
      <p:sp>
        <p:nvSpPr>
          <p:cNvPr id="4" name="Slide Number Placeholder 3"/>
          <p:cNvSpPr>
            <a:spLocks noGrp="1"/>
          </p:cNvSpPr>
          <p:nvPr>
            <p:ph type="sldNum" sz="quarter" idx="10"/>
          </p:nvPr>
        </p:nvSpPr>
        <p:spPr/>
        <p:txBody>
          <a:bodyPr/>
          <a:lstStyle/>
          <a:p>
            <a:fld id="{701B77B2-0042-4292-A612-29DE10DC7502}" type="slidenum">
              <a:rPr lang="en-US" smtClean="0"/>
              <a:t>14</a:t>
            </a:fld>
            <a:endParaRPr lang="en-US" dirty="0"/>
          </a:p>
        </p:txBody>
      </p:sp>
    </p:spTree>
    <p:extLst>
      <p:ext uri="{BB962C8B-B14F-4D97-AF65-F5344CB8AC3E}">
        <p14:creationId xmlns:p14="http://schemas.microsoft.com/office/powerpoint/2010/main" val="2991431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1B77B2-0042-4292-A612-29DE10DC7502}" type="slidenum">
              <a:rPr lang="en-US" smtClean="0"/>
              <a:t>15</a:t>
            </a:fld>
            <a:endParaRPr lang="en-US" dirty="0"/>
          </a:p>
        </p:txBody>
      </p:sp>
    </p:spTree>
    <p:extLst>
      <p:ext uri="{BB962C8B-B14F-4D97-AF65-F5344CB8AC3E}">
        <p14:creationId xmlns:p14="http://schemas.microsoft.com/office/powerpoint/2010/main" val="1930093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F8853F-B80E-449E-9B08-338DF60CB513}" type="slidenum">
              <a:rPr lang="en-US" smtClean="0"/>
              <a:t>16</a:t>
            </a:fld>
            <a:endParaRPr lang="en-US"/>
          </a:p>
        </p:txBody>
      </p:sp>
    </p:spTree>
    <p:extLst>
      <p:ext uri="{BB962C8B-B14F-4D97-AF65-F5344CB8AC3E}">
        <p14:creationId xmlns:p14="http://schemas.microsoft.com/office/powerpoint/2010/main" val="160558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F8853F-B80E-449E-9B08-338DF60CB513}" type="slidenum">
              <a:rPr lang="en-US" smtClean="0"/>
              <a:t>2</a:t>
            </a:fld>
            <a:endParaRPr lang="en-US"/>
          </a:p>
        </p:txBody>
      </p:sp>
    </p:spTree>
    <p:extLst>
      <p:ext uri="{BB962C8B-B14F-4D97-AF65-F5344CB8AC3E}">
        <p14:creationId xmlns:p14="http://schemas.microsoft.com/office/powerpoint/2010/main" val="1897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1B77B2-0042-4292-A612-29DE10DC7502}" type="slidenum">
              <a:rPr lang="en-US" smtClean="0"/>
              <a:t>3</a:t>
            </a:fld>
            <a:endParaRPr lang="en-US" dirty="0"/>
          </a:p>
        </p:txBody>
      </p:sp>
    </p:spTree>
    <p:extLst>
      <p:ext uri="{BB962C8B-B14F-4D97-AF65-F5344CB8AC3E}">
        <p14:creationId xmlns:p14="http://schemas.microsoft.com/office/powerpoint/2010/main" val="1389797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1B77B2-0042-4292-A612-29DE10DC7502}" type="slidenum">
              <a:rPr lang="en-US" smtClean="0"/>
              <a:t>4</a:t>
            </a:fld>
            <a:endParaRPr lang="en-US"/>
          </a:p>
        </p:txBody>
      </p:sp>
    </p:spTree>
    <p:extLst>
      <p:ext uri="{BB962C8B-B14F-4D97-AF65-F5344CB8AC3E}">
        <p14:creationId xmlns:p14="http://schemas.microsoft.com/office/powerpoint/2010/main" val="2144978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rPr>
              <a:t>Q15: What are your future plans regarding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rPr>
              <a:t>Q16: When do you plan to go to college or finish your college degree?</a:t>
            </a:r>
          </a:p>
          <a:p>
            <a:endParaRPr lang="en-US" dirty="0"/>
          </a:p>
        </p:txBody>
      </p:sp>
      <p:sp>
        <p:nvSpPr>
          <p:cNvPr id="4" name="Slide Number Placeholder 3"/>
          <p:cNvSpPr>
            <a:spLocks noGrp="1"/>
          </p:cNvSpPr>
          <p:nvPr>
            <p:ph type="sldNum" sz="quarter" idx="5"/>
          </p:nvPr>
        </p:nvSpPr>
        <p:spPr/>
        <p:txBody>
          <a:bodyPr/>
          <a:lstStyle/>
          <a:p>
            <a:fld id="{44F8853F-B80E-449E-9B08-338DF60CB513}" type="slidenum">
              <a:rPr lang="en-US" smtClean="0"/>
              <a:t>5</a:t>
            </a:fld>
            <a:endParaRPr lang="en-US"/>
          </a:p>
        </p:txBody>
      </p:sp>
    </p:spTree>
    <p:extLst>
      <p:ext uri="{BB962C8B-B14F-4D97-AF65-F5344CB8AC3E}">
        <p14:creationId xmlns:p14="http://schemas.microsoft.com/office/powerpoint/2010/main" val="1643745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Q14: Have you done, are you doing, and/or are you planning to do/take any of the following educational options?</a:t>
            </a:r>
          </a:p>
          <a:p>
            <a:endParaRPr lang="en-US" dirty="0"/>
          </a:p>
        </p:txBody>
      </p:sp>
      <p:sp>
        <p:nvSpPr>
          <p:cNvPr id="4" name="Slide Number Placeholder 3"/>
          <p:cNvSpPr>
            <a:spLocks noGrp="1"/>
          </p:cNvSpPr>
          <p:nvPr>
            <p:ph type="sldNum" sz="quarter" idx="5"/>
          </p:nvPr>
        </p:nvSpPr>
        <p:spPr/>
        <p:txBody>
          <a:bodyPr/>
          <a:lstStyle/>
          <a:p>
            <a:fld id="{44F8853F-B80E-449E-9B08-338DF60CB513}" type="slidenum">
              <a:rPr lang="en-US" smtClean="0"/>
              <a:t>6</a:t>
            </a:fld>
            <a:endParaRPr lang="en-US"/>
          </a:p>
        </p:txBody>
      </p:sp>
    </p:spTree>
    <p:extLst>
      <p:ext uri="{BB962C8B-B14F-4D97-AF65-F5344CB8AC3E}">
        <p14:creationId xmlns:p14="http://schemas.microsoft.com/office/powerpoint/2010/main" val="1464864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Q31: How do you feel right now about your future? Select up to 3.</a:t>
            </a:r>
          </a:p>
          <a:p>
            <a:endParaRPr lang="en-US" dirty="0"/>
          </a:p>
        </p:txBody>
      </p:sp>
      <p:sp>
        <p:nvSpPr>
          <p:cNvPr id="4" name="Slide Number Placeholder 3"/>
          <p:cNvSpPr>
            <a:spLocks noGrp="1"/>
          </p:cNvSpPr>
          <p:nvPr>
            <p:ph type="sldNum" sz="quarter" idx="5"/>
          </p:nvPr>
        </p:nvSpPr>
        <p:spPr/>
        <p:txBody>
          <a:bodyPr/>
          <a:lstStyle/>
          <a:p>
            <a:fld id="{44F8853F-B80E-449E-9B08-338DF60CB513}" type="slidenum">
              <a:rPr lang="en-US" smtClean="0"/>
              <a:t>7</a:t>
            </a:fld>
            <a:endParaRPr lang="en-US"/>
          </a:p>
        </p:txBody>
      </p:sp>
    </p:spTree>
    <p:extLst>
      <p:ext uri="{BB962C8B-B14F-4D97-AF65-F5344CB8AC3E}">
        <p14:creationId xmlns:p14="http://schemas.microsoft.com/office/powerpoint/2010/main" val="3932324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Q30: When you think about your personal goals for the next few years, how important is each of the following?</a:t>
            </a:r>
          </a:p>
          <a:p>
            <a:endParaRPr lang="en-US" dirty="0"/>
          </a:p>
        </p:txBody>
      </p:sp>
      <p:sp>
        <p:nvSpPr>
          <p:cNvPr id="4" name="Slide Number Placeholder 3"/>
          <p:cNvSpPr>
            <a:spLocks noGrp="1"/>
          </p:cNvSpPr>
          <p:nvPr>
            <p:ph type="sldNum" sz="quarter" idx="5"/>
          </p:nvPr>
        </p:nvSpPr>
        <p:spPr/>
        <p:txBody>
          <a:bodyPr/>
          <a:lstStyle/>
          <a:p>
            <a:fld id="{44F8853F-B80E-449E-9B08-338DF60CB513}" type="slidenum">
              <a:rPr lang="en-US" smtClean="0"/>
              <a:t>8</a:t>
            </a:fld>
            <a:endParaRPr lang="en-US"/>
          </a:p>
        </p:txBody>
      </p:sp>
    </p:spTree>
    <p:extLst>
      <p:ext uri="{BB962C8B-B14F-4D97-AF65-F5344CB8AC3E}">
        <p14:creationId xmlns:p14="http://schemas.microsoft.com/office/powerpoint/2010/main" val="2136127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Q18: For each of the following types of additional education and training opportunities after high school, please indicate if you think it is…?</a:t>
            </a:r>
          </a:p>
          <a:p>
            <a:r>
              <a:rPr lang="en-US" dirty="0"/>
              <a:t>Q19: Here are the types of additional education and training opportunities after high school you selected as an EXCELLENT VALUE. Please choose the one that you feel is the best value.</a:t>
            </a:r>
          </a:p>
          <a:p>
            <a:endParaRPr lang="en-US" dirty="0"/>
          </a:p>
        </p:txBody>
      </p:sp>
      <p:sp>
        <p:nvSpPr>
          <p:cNvPr id="4" name="Slide Number Placeholder 3"/>
          <p:cNvSpPr>
            <a:spLocks noGrp="1"/>
          </p:cNvSpPr>
          <p:nvPr>
            <p:ph type="sldNum" sz="quarter" idx="5"/>
          </p:nvPr>
        </p:nvSpPr>
        <p:spPr/>
        <p:txBody>
          <a:bodyPr/>
          <a:lstStyle/>
          <a:p>
            <a:fld id="{44F8853F-B80E-449E-9B08-338DF60CB513}" type="slidenum">
              <a:rPr lang="en-US" smtClean="0"/>
              <a:t>9</a:t>
            </a:fld>
            <a:endParaRPr lang="en-US"/>
          </a:p>
        </p:txBody>
      </p:sp>
    </p:spTree>
    <p:extLst>
      <p:ext uri="{BB962C8B-B14F-4D97-AF65-F5344CB8AC3E}">
        <p14:creationId xmlns:p14="http://schemas.microsoft.com/office/powerpoint/2010/main" val="1647225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Free Form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102" y="1"/>
            <a:ext cx="9552447" cy="966019"/>
          </a:xfrm>
        </p:spPr>
        <p:txBody>
          <a:bodyPr/>
          <a:lstStyle>
            <a:lvl1pPr>
              <a:defRPr>
                <a:solidFill>
                  <a:schemeClr val="accent1"/>
                </a:solidFill>
                <a:latin typeface="+mj-lt"/>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11054834" y="6277231"/>
            <a:ext cx="896983" cy="365125"/>
          </a:xfrm>
          <a:prstGeom prst="rect">
            <a:avLst/>
          </a:prstGeom>
        </p:spPr>
        <p:txBody>
          <a:bodyPr vert="horz" lIns="91440" tIns="45720" rIns="91440" bIns="45720" rtlCol="0" anchor="ctr"/>
          <a:lstStyle>
            <a:lvl1pPr algn="r">
              <a:defRPr sz="1400">
                <a:solidFill>
                  <a:schemeClr val="tx1">
                    <a:tint val="75000"/>
                  </a:schemeClr>
                </a:solidFill>
                <a:latin typeface="+mn-lt"/>
              </a:defRPr>
            </a:lvl1pPr>
          </a:lstStyle>
          <a:p>
            <a:fld id="{62DFECC4-1679-4D45-9635-E86BD1EE09E9}" type="slidenum">
              <a:rPr lang="en-US" smtClean="0"/>
              <a:pPr/>
              <a:t>‹#›</a:t>
            </a:fld>
            <a:endParaRPr lang="en-US" dirty="0"/>
          </a:p>
        </p:txBody>
      </p:sp>
      <p:sp>
        <p:nvSpPr>
          <p:cNvPr id="7" name="Text Placeholder 4"/>
          <p:cNvSpPr>
            <a:spLocks noGrp="1"/>
          </p:cNvSpPr>
          <p:nvPr>
            <p:ph type="body" sz="quarter" idx="13" hasCustomPrompt="1"/>
          </p:nvPr>
        </p:nvSpPr>
        <p:spPr>
          <a:xfrm>
            <a:off x="670984" y="966020"/>
            <a:ext cx="10515600" cy="859606"/>
          </a:xfrm>
        </p:spPr>
        <p:txBody>
          <a:bodyPr>
            <a:normAutofit/>
          </a:bodyPr>
          <a:lstStyle>
            <a:lvl1pPr marL="228600" indent="-228600">
              <a:lnSpc>
                <a:spcPct val="100000"/>
              </a:lnSpc>
              <a:spcBef>
                <a:spcPts val="0"/>
              </a:spcBef>
              <a:buClr>
                <a:schemeClr val="accent5"/>
              </a:buClr>
              <a:buFont typeface="Arial" panose="020B0604020202020204" pitchFamily="34" charset="0"/>
              <a:buChar char="•"/>
              <a:defRPr sz="1800" baseline="0"/>
            </a:lvl1pPr>
          </a:lstStyle>
          <a:p>
            <a:pPr lvl="0"/>
            <a:r>
              <a:rPr lang="en-US" dirty="0"/>
              <a:t>Click to edit sub-heading</a:t>
            </a:r>
          </a:p>
          <a:p>
            <a:pPr lvl="0"/>
            <a:r>
              <a:rPr lang="en-US" dirty="0"/>
              <a:t>More text</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91338" t="215" r="7742" b="88172"/>
          <a:stretch/>
        </p:blipFill>
        <p:spPr>
          <a:xfrm>
            <a:off x="11130117" y="6061588"/>
            <a:ext cx="112087" cy="796413"/>
          </a:xfrm>
          <a:prstGeom prst="rect">
            <a:avLst/>
          </a:prstGeom>
        </p:spPr>
      </p:pic>
      <p:pic>
        <p:nvPicPr>
          <p:cNvPr id="8" name="Picture 7">
            <a:extLst>
              <a:ext uri="{FF2B5EF4-FFF2-40B4-BE49-F238E27FC236}">
                <a16:creationId xmlns:a16="http://schemas.microsoft.com/office/drawing/2014/main" id="{8AFDF3A0-0F5D-413A-9E5D-A434EE1B6F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7079" y="104965"/>
            <a:ext cx="1524738" cy="645410"/>
          </a:xfrm>
          <a:prstGeom prst="rect">
            <a:avLst/>
          </a:prstGeom>
        </p:spPr>
      </p:pic>
    </p:spTree>
    <p:extLst>
      <p:ext uri="{BB962C8B-B14F-4D97-AF65-F5344CB8AC3E}">
        <p14:creationId xmlns:p14="http://schemas.microsoft.com/office/powerpoint/2010/main" val="3833446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ree Form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102" y="1"/>
            <a:ext cx="9552447" cy="966019"/>
          </a:xfrm>
        </p:spPr>
        <p:txBody>
          <a:bodyPr/>
          <a:lstStyle>
            <a:lvl1pPr>
              <a:defRPr>
                <a:solidFill>
                  <a:schemeClr val="accent1"/>
                </a:solidFill>
                <a:latin typeface="Neutraface2TextTT Bold" panose="02000800040000020004" pitchFamily="2" charset="0"/>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11054834" y="6277231"/>
            <a:ext cx="896983" cy="365125"/>
          </a:xfrm>
          <a:prstGeom prst="rect">
            <a:avLst/>
          </a:prstGeom>
        </p:spPr>
        <p:txBody>
          <a:bodyPr vert="horz" lIns="91440" tIns="45720" rIns="91440" bIns="45720" rtlCol="0" anchor="ctr"/>
          <a:lstStyle>
            <a:lvl1pPr algn="r">
              <a:defRPr sz="1400">
                <a:solidFill>
                  <a:schemeClr val="tx1">
                    <a:tint val="75000"/>
                  </a:schemeClr>
                </a:solidFill>
                <a:latin typeface="+mn-lt"/>
              </a:defRPr>
            </a:lvl1pPr>
          </a:lstStyle>
          <a:p>
            <a:fld id="{62DFECC4-1679-4D45-9635-E86BD1EE09E9}" type="slidenum">
              <a:rPr lang="en-US" smtClean="0"/>
              <a:pPr/>
              <a:t>‹#›</a:t>
            </a:fld>
            <a:endParaRPr lang="en-US" dirty="0"/>
          </a:p>
        </p:txBody>
      </p:sp>
      <p:sp>
        <p:nvSpPr>
          <p:cNvPr id="7" name="Text Placeholder 4"/>
          <p:cNvSpPr>
            <a:spLocks noGrp="1"/>
          </p:cNvSpPr>
          <p:nvPr>
            <p:ph type="body" sz="quarter" idx="13" hasCustomPrompt="1"/>
          </p:nvPr>
        </p:nvSpPr>
        <p:spPr>
          <a:xfrm>
            <a:off x="670984" y="966020"/>
            <a:ext cx="10515600" cy="859606"/>
          </a:xfrm>
        </p:spPr>
        <p:txBody>
          <a:bodyPr>
            <a:normAutofit/>
          </a:bodyPr>
          <a:lstStyle>
            <a:lvl1pPr marL="228600" indent="-228600">
              <a:lnSpc>
                <a:spcPct val="100000"/>
              </a:lnSpc>
              <a:spcBef>
                <a:spcPts val="0"/>
              </a:spcBef>
              <a:buClr>
                <a:schemeClr val="accent5"/>
              </a:buClr>
              <a:buFont typeface="Arial" panose="020B0604020202020204" pitchFamily="34" charset="0"/>
              <a:buChar char="•"/>
              <a:defRPr sz="1800" baseline="0"/>
            </a:lvl1pPr>
          </a:lstStyle>
          <a:p>
            <a:pPr lvl="0"/>
            <a:r>
              <a:rPr lang="en-US" dirty="0"/>
              <a:t>Click to edit sub-heading</a:t>
            </a:r>
          </a:p>
          <a:p>
            <a:pPr lvl="0"/>
            <a:r>
              <a:rPr lang="en-US" dirty="0"/>
              <a:t>More text</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91338" t="215" r="7742" b="88172"/>
          <a:stretch/>
        </p:blipFill>
        <p:spPr>
          <a:xfrm>
            <a:off x="11130117" y="6061588"/>
            <a:ext cx="112087" cy="796413"/>
          </a:xfrm>
          <a:prstGeom prst="rect">
            <a:avLst/>
          </a:prstGeom>
        </p:spPr>
      </p:pic>
      <p:pic>
        <p:nvPicPr>
          <p:cNvPr id="8" name="Picture 7">
            <a:extLst>
              <a:ext uri="{FF2B5EF4-FFF2-40B4-BE49-F238E27FC236}">
                <a16:creationId xmlns:a16="http://schemas.microsoft.com/office/drawing/2014/main" id="{C3A06D77-318D-43B0-ABB7-A907F50F87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7079" y="104965"/>
            <a:ext cx="1524738" cy="645410"/>
          </a:xfrm>
          <a:prstGeom prst="rect">
            <a:avLst/>
          </a:prstGeom>
        </p:spPr>
      </p:pic>
    </p:spTree>
    <p:extLst>
      <p:ext uri="{BB962C8B-B14F-4D97-AF65-F5344CB8AC3E}">
        <p14:creationId xmlns:p14="http://schemas.microsoft.com/office/powerpoint/2010/main" val="383344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6377" y="1"/>
            <a:ext cx="9299172" cy="966019"/>
          </a:xfrm>
        </p:spPr>
        <p:txBody>
          <a:bodyPr/>
          <a:lstStyle>
            <a:lvl1pPr>
              <a:defRPr>
                <a:solidFill>
                  <a:schemeClr val="accent1"/>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949796" y="1825625"/>
            <a:ext cx="10236788" cy="4351338"/>
          </a:xfrm>
        </p:spPr>
        <p:txBody>
          <a:bodyPr/>
          <a:lstStyle>
            <a:lvl1pPr>
              <a:buClr>
                <a:schemeClr val="accent2"/>
              </a:buClr>
              <a:defRPr>
                <a:latin typeface="+mn-lt"/>
              </a:defRPr>
            </a:lvl1pPr>
            <a:lvl2pPr>
              <a:buClr>
                <a:schemeClr val="accent2"/>
              </a:buClr>
              <a:defRPr>
                <a:latin typeface="+mn-lt"/>
              </a:defRPr>
            </a:lvl2pPr>
            <a:lvl3pPr>
              <a:buClr>
                <a:schemeClr val="accent2"/>
              </a:buClr>
              <a:defRPr>
                <a:latin typeface="+mn-lt"/>
              </a:defRPr>
            </a:lvl3pPr>
            <a:lvl4pPr>
              <a:buClr>
                <a:schemeClr val="accent2"/>
              </a:buClr>
              <a:defRPr>
                <a:latin typeface="+mn-lt"/>
              </a:defRPr>
            </a:lvl4pPr>
            <a:lvl5pPr>
              <a:buClr>
                <a:schemeClr val="accent2"/>
              </a:buCl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054834" y="6277231"/>
            <a:ext cx="896983" cy="365125"/>
          </a:xfrm>
          <a:prstGeom prst="rect">
            <a:avLst/>
          </a:prstGeom>
        </p:spPr>
        <p:txBody>
          <a:bodyPr vert="horz" lIns="91440" tIns="45720" rIns="91440" bIns="45720" rtlCol="0" anchor="ctr"/>
          <a:lstStyle>
            <a:lvl1pPr algn="r">
              <a:defRPr sz="1400">
                <a:solidFill>
                  <a:schemeClr val="tx1">
                    <a:tint val="75000"/>
                  </a:schemeClr>
                </a:solidFill>
                <a:latin typeface="+mn-lt"/>
              </a:defRPr>
            </a:lvl1pPr>
          </a:lstStyle>
          <a:p>
            <a:fld id="{62DFECC4-1679-4D45-9635-E86BD1EE09E9}" type="slidenum">
              <a:rPr lang="en-US" smtClean="0"/>
              <a:pPr/>
              <a:t>‹#›</a:t>
            </a:fld>
            <a:endParaRPr lang="en-US" dirty="0"/>
          </a:p>
        </p:txBody>
      </p:sp>
      <p:sp>
        <p:nvSpPr>
          <p:cNvPr id="7" name="Text Placeholder 4"/>
          <p:cNvSpPr>
            <a:spLocks noGrp="1"/>
          </p:cNvSpPr>
          <p:nvPr>
            <p:ph type="body" sz="quarter" idx="13" hasCustomPrompt="1"/>
          </p:nvPr>
        </p:nvSpPr>
        <p:spPr>
          <a:xfrm>
            <a:off x="949796" y="966020"/>
            <a:ext cx="10236788" cy="859606"/>
          </a:xfrm>
        </p:spPr>
        <p:txBody>
          <a:bodyPr>
            <a:normAutofit/>
          </a:bodyPr>
          <a:lstStyle>
            <a:lvl1pPr marL="228600" indent="-228600">
              <a:lnSpc>
                <a:spcPct val="100000"/>
              </a:lnSpc>
              <a:spcBef>
                <a:spcPts val="0"/>
              </a:spcBef>
              <a:buClr>
                <a:schemeClr val="accent5"/>
              </a:buClr>
              <a:buFont typeface="Arial" panose="020B0604020202020204" pitchFamily="34" charset="0"/>
              <a:buChar char="•"/>
              <a:defRPr sz="1800" baseline="0"/>
            </a:lvl1pPr>
          </a:lstStyle>
          <a:p>
            <a:pPr lvl="0"/>
            <a:r>
              <a:rPr lang="en-US" dirty="0"/>
              <a:t>Click to edit sub-heading</a:t>
            </a:r>
          </a:p>
          <a:p>
            <a:pPr lvl="0"/>
            <a:r>
              <a:rPr lang="en-US" dirty="0"/>
              <a:t>More text</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130117" y="6061588"/>
            <a:ext cx="112087" cy="796413"/>
          </a:xfrm>
          <a:prstGeom prst="rect">
            <a:avLst/>
          </a:prstGeom>
        </p:spPr>
      </p:pic>
      <p:pic>
        <p:nvPicPr>
          <p:cNvPr id="9" name="Picture 8">
            <a:extLst>
              <a:ext uri="{FF2B5EF4-FFF2-40B4-BE49-F238E27FC236}">
                <a16:creationId xmlns:a16="http://schemas.microsoft.com/office/drawing/2014/main" id="{0784E47C-C6B6-4192-9E44-A54E785A50A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427079" y="104965"/>
            <a:ext cx="1524738" cy="645410"/>
          </a:xfrm>
          <a:prstGeom prst="rect">
            <a:avLst/>
          </a:prstGeom>
        </p:spPr>
      </p:pic>
    </p:spTree>
    <p:extLst>
      <p:ext uri="{BB962C8B-B14F-4D97-AF65-F5344CB8AC3E}">
        <p14:creationId xmlns:p14="http://schemas.microsoft.com/office/powerpoint/2010/main" val="3052516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6377" y="1"/>
            <a:ext cx="9299172" cy="966019"/>
          </a:xfrm>
        </p:spPr>
        <p:txBody>
          <a:bodyPr/>
          <a:lstStyle>
            <a:lvl1pPr>
              <a:defRPr>
                <a:solidFill>
                  <a:schemeClr val="accent1"/>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949796" y="1825625"/>
            <a:ext cx="10236788" cy="4351338"/>
          </a:xfrm>
        </p:spPr>
        <p:txBody>
          <a:bodyPr/>
          <a:lstStyle>
            <a:lvl1pPr>
              <a:buClr>
                <a:schemeClr val="accent2"/>
              </a:buClr>
              <a:defRPr>
                <a:latin typeface="+mn-lt"/>
              </a:defRPr>
            </a:lvl1pPr>
            <a:lvl2pPr>
              <a:buClr>
                <a:schemeClr val="accent2"/>
              </a:buClr>
              <a:defRPr>
                <a:latin typeface="+mn-lt"/>
              </a:defRPr>
            </a:lvl2pPr>
            <a:lvl3pPr>
              <a:buClr>
                <a:schemeClr val="accent2"/>
              </a:buClr>
              <a:defRPr>
                <a:latin typeface="+mn-lt"/>
              </a:defRPr>
            </a:lvl3pPr>
            <a:lvl4pPr>
              <a:buClr>
                <a:schemeClr val="accent2"/>
              </a:buClr>
              <a:defRPr>
                <a:latin typeface="+mn-lt"/>
              </a:defRPr>
            </a:lvl4pPr>
            <a:lvl5pPr>
              <a:buClr>
                <a:schemeClr val="accent2"/>
              </a:buCl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054834" y="6277231"/>
            <a:ext cx="896983" cy="365125"/>
          </a:xfrm>
          <a:prstGeom prst="rect">
            <a:avLst/>
          </a:prstGeom>
        </p:spPr>
        <p:txBody>
          <a:bodyPr vert="horz" lIns="91440" tIns="45720" rIns="91440" bIns="45720" rtlCol="0" anchor="ctr"/>
          <a:lstStyle>
            <a:lvl1pPr algn="r">
              <a:defRPr sz="1400">
                <a:solidFill>
                  <a:schemeClr val="tx1">
                    <a:tint val="75000"/>
                  </a:schemeClr>
                </a:solidFill>
                <a:latin typeface="+mn-lt"/>
              </a:defRPr>
            </a:lvl1pPr>
          </a:lstStyle>
          <a:p>
            <a:fld id="{62DFECC4-1679-4D45-9635-E86BD1EE09E9}" type="slidenum">
              <a:rPr lang="en-US" smtClean="0"/>
              <a:pPr/>
              <a:t>‹#›</a:t>
            </a:fld>
            <a:endParaRPr lang="en-US" dirty="0"/>
          </a:p>
        </p:txBody>
      </p:sp>
      <p:sp>
        <p:nvSpPr>
          <p:cNvPr id="7" name="Text Placeholder 4"/>
          <p:cNvSpPr>
            <a:spLocks noGrp="1"/>
          </p:cNvSpPr>
          <p:nvPr>
            <p:ph type="body" sz="quarter" idx="13" hasCustomPrompt="1"/>
          </p:nvPr>
        </p:nvSpPr>
        <p:spPr>
          <a:xfrm>
            <a:off x="949796" y="966020"/>
            <a:ext cx="10236788" cy="859606"/>
          </a:xfrm>
        </p:spPr>
        <p:txBody>
          <a:bodyPr>
            <a:normAutofit/>
          </a:bodyPr>
          <a:lstStyle>
            <a:lvl1pPr marL="228600" indent="-228600">
              <a:lnSpc>
                <a:spcPct val="100000"/>
              </a:lnSpc>
              <a:spcBef>
                <a:spcPts val="0"/>
              </a:spcBef>
              <a:buClr>
                <a:schemeClr val="accent5"/>
              </a:buClr>
              <a:buFont typeface="Arial" panose="020B0604020202020204" pitchFamily="34" charset="0"/>
              <a:buChar char="•"/>
              <a:defRPr sz="1800" baseline="0"/>
            </a:lvl1pPr>
          </a:lstStyle>
          <a:p>
            <a:pPr lvl="0"/>
            <a:r>
              <a:rPr lang="en-US" dirty="0"/>
              <a:t>Click to edit sub-heading</a:t>
            </a:r>
          </a:p>
          <a:p>
            <a:pPr lvl="0"/>
            <a:r>
              <a:rPr lang="en-US" dirty="0"/>
              <a:t>More text</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130117" y="6061588"/>
            <a:ext cx="112087" cy="796413"/>
          </a:xfrm>
          <a:prstGeom prst="rect">
            <a:avLst/>
          </a:prstGeom>
        </p:spPr>
      </p:pic>
      <p:pic>
        <p:nvPicPr>
          <p:cNvPr id="9" name="Picture 8">
            <a:extLst>
              <a:ext uri="{FF2B5EF4-FFF2-40B4-BE49-F238E27FC236}">
                <a16:creationId xmlns:a16="http://schemas.microsoft.com/office/drawing/2014/main" id="{0784E47C-C6B6-4192-9E44-A54E785A50A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427079" y="104965"/>
            <a:ext cx="1524738" cy="645410"/>
          </a:xfrm>
          <a:prstGeom prst="rect">
            <a:avLst/>
          </a:prstGeom>
        </p:spPr>
      </p:pic>
    </p:spTree>
    <p:extLst>
      <p:ext uri="{BB962C8B-B14F-4D97-AF65-F5344CB8AC3E}">
        <p14:creationId xmlns:p14="http://schemas.microsoft.com/office/powerpoint/2010/main" val="2936830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102" y="1"/>
            <a:ext cx="9552447" cy="966019"/>
          </a:xfrm>
        </p:spPr>
        <p:txBody>
          <a:bodyPr/>
          <a:lstStyle>
            <a:lvl1pPr>
              <a:defRPr>
                <a:solidFill>
                  <a:schemeClr val="accent1"/>
                </a:solidFill>
                <a:latin typeface="+mj-lt"/>
              </a:defRPr>
            </a:lvl1pPr>
          </a:lstStyle>
          <a:p>
            <a:r>
              <a:rPr lang="en-US"/>
              <a:t>Click to edit Master title style</a:t>
            </a:r>
          </a:p>
        </p:txBody>
      </p:sp>
      <p:sp>
        <p:nvSpPr>
          <p:cNvPr id="3" name="Content Placeholder 2"/>
          <p:cNvSpPr>
            <a:spLocks noGrp="1"/>
          </p:cNvSpPr>
          <p:nvPr>
            <p:ph idx="1"/>
          </p:nvPr>
        </p:nvSpPr>
        <p:spPr>
          <a:xfrm>
            <a:off x="670984" y="1825625"/>
            <a:ext cx="10515600" cy="4351338"/>
          </a:xfrm>
        </p:spPr>
        <p:txBody>
          <a:bodyPr/>
          <a:lstStyle>
            <a:lvl1pPr>
              <a:buClr>
                <a:schemeClr val="accent2"/>
              </a:buClr>
              <a:defRPr>
                <a:latin typeface="+mn-lt"/>
              </a:defRPr>
            </a:lvl1pPr>
            <a:lvl2pPr>
              <a:buClr>
                <a:schemeClr val="accent2"/>
              </a:buClr>
              <a:defRPr>
                <a:latin typeface="+mn-lt"/>
              </a:defRPr>
            </a:lvl2pPr>
            <a:lvl3pPr>
              <a:buClr>
                <a:schemeClr val="accent2"/>
              </a:buClr>
              <a:defRPr>
                <a:latin typeface="+mn-lt"/>
              </a:defRPr>
            </a:lvl3pPr>
            <a:lvl4pPr>
              <a:buClr>
                <a:schemeClr val="accent2"/>
              </a:buClr>
              <a:defRPr>
                <a:latin typeface="+mn-lt"/>
              </a:defRPr>
            </a:lvl4pPr>
            <a:lvl5pPr>
              <a:buClr>
                <a:schemeClr val="accent2"/>
              </a:buCl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1054834" y="6277231"/>
            <a:ext cx="896983" cy="365125"/>
          </a:xfrm>
          <a:prstGeom prst="rect">
            <a:avLst/>
          </a:prstGeom>
        </p:spPr>
        <p:txBody>
          <a:bodyPr vert="horz" lIns="91440" tIns="45720" rIns="91440" bIns="45720" rtlCol="0" anchor="ctr"/>
          <a:lstStyle>
            <a:lvl1pPr algn="r">
              <a:defRPr sz="1400">
                <a:solidFill>
                  <a:schemeClr val="tx1">
                    <a:tint val="75000"/>
                  </a:schemeClr>
                </a:solidFill>
                <a:latin typeface="+mn-lt"/>
              </a:defRPr>
            </a:lvl1pPr>
          </a:lstStyle>
          <a:p>
            <a:fld id="{62DFECC4-1679-4D45-9635-E86BD1EE09E9}" type="slidenum">
              <a:rPr lang="en-US" smtClean="0"/>
              <a:pPr/>
              <a:t>‹#›</a:t>
            </a:fld>
            <a:endParaRPr lang="en-US"/>
          </a:p>
        </p:txBody>
      </p:sp>
      <p:sp>
        <p:nvSpPr>
          <p:cNvPr id="7" name="Text Placeholder 4"/>
          <p:cNvSpPr>
            <a:spLocks noGrp="1"/>
          </p:cNvSpPr>
          <p:nvPr>
            <p:ph type="body" sz="quarter" idx="13" hasCustomPrompt="1"/>
          </p:nvPr>
        </p:nvSpPr>
        <p:spPr>
          <a:xfrm>
            <a:off x="670984" y="966020"/>
            <a:ext cx="10515600" cy="859606"/>
          </a:xfrm>
        </p:spPr>
        <p:txBody>
          <a:bodyPr>
            <a:normAutofit/>
          </a:bodyPr>
          <a:lstStyle>
            <a:lvl1pPr marL="228600" indent="-228600">
              <a:lnSpc>
                <a:spcPct val="100000"/>
              </a:lnSpc>
              <a:spcBef>
                <a:spcPts val="0"/>
              </a:spcBef>
              <a:buClr>
                <a:schemeClr val="accent5"/>
              </a:buClr>
              <a:buFont typeface="Arial" panose="020B0604020202020204" pitchFamily="34" charset="0"/>
              <a:buChar char="•"/>
              <a:defRPr sz="1800" baseline="0"/>
            </a:lvl1pPr>
          </a:lstStyle>
          <a:p>
            <a:pPr lvl="0"/>
            <a:r>
              <a:rPr lang="en-US"/>
              <a:t>Click to edit sub-heading</a:t>
            </a:r>
          </a:p>
          <a:p>
            <a:pPr lvl="0"/>
            <a:r>
              <a:rPr lang="en-US"/>
              <a:t>More text</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91338" t="215" r="7742" b="88172"/>
          <a:stretch/>
        </p:blipFill>
        <p:spPr>
          <a:xfrm>
            <a:off x="11130117" y="6061588"/>
            <a:ext cx="112087" cy="796413"/>
          </a:xfrm>
          <a:prstGeom prst="rect">
            <a:avLst/>
          </a:prstGeom>
        </p:spPr>
      </p:pic>
      <p:pic>
        <p:nvPicPr>
          <p:cNvPr id="9" name="Picture 8">
            <a:extLst>
              <a:ext uri="{FF2B5EF4-FFF2-40B4-BE49-F238E27FC236}">
                <a16:creationId xmlns:a16="http://schemas.microsoft.com/office/drawing/2014/main" id="{0784E47C-C6B6-4192-9E44-A54E785A50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7079" y="104965"/>
            <a:ext cx="1524738" cy="645410"/>
          </a:xfrm>
          <a:prstGeom prst="rect">
            <a:avLst/>
          </a:prstGeom>
        </p:spPr>
      </p:pic>
    </p:spTree>
    <p:extLst>
      <p:ext uri="{BB962C8B-B14F-4D97-AF65-F5344CB8AC3E}">
        <p14:creationId xmlns:p14="http://schemas.microsoft.com/office/powerpoint/2010/main" val="293683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alternate text heading">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665FB3-D621-4BDB-99A2-35676465008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3845" b="38836"/>
          <a:stretch/>
        </p:blipFill>
        <p:spPr>
          <a:xfrm>
            <a:off x="0" y="-12058"/>
            <a:ext cx="11430000" cy="904236"/>
          </a:xfrm>
          <a:prstGeom prst="rect">
            <a:avLst/>
          </a:prstGeom>
        </p:spPr>
      </p:pic>
      <p:sp>
        <p:nvSpPr>
          <p:cNvPr id="5" name="Content Placeholder 4"/>
          <p:cNvSpPr>
            <a:spLocks noGrp="1"/>
          </p:cNvSpPr>
          <p:nvPr>
            <p:ph sz="quarter" idx="11"/>
          </p:nvPr>
        </p:nvSpPr>
        <p:spPr>
          <a:xfrm>
            <a:off x="670560" y="2430464"/>
            <a:ext cx="10515600" cy="4097337"/>
          </a:xfrm>
        </p:spPr>
        <p:txBody>
          <a:bodyPr/>
          <a:lstStyle>
            <a:lvl1pPr>
              <a:buClr>
                <a:schemeClr val="accent2"/>
              </a:buClr>
              <a:defRPr>
                <a:latin typeface="+mn-lt"/>
              </a:defRPr>
            </a:lvl1pPr>
            <a:lvl2pPr marL="685800" indent="-228600">
              <a:buClr>
                <a:schemeClr val="accent2"/>
              </a:buClr>
              <a:buSzPct val="80000"/>
              <a:buFont typeface="Arial" panose="020B0604020202020204" pitchFamily="34" charset="0"/>
              <a:buChar char="•"/>
              <a:defRPr>
                <a:latin typeface="+mn-lt"/>
              </a:defRPr>
            </a:lvl2pPr>
            <a:lvl3pPr marL="1143000" indent="-228600">
              <a:buClr>
                <a:schemeClr val="accent2"/>
              </a:buClr>
              <a:buSzPct val="80000"/>
              <a:buFont typeface="Arial" panose="020B0604020202020204" pitchFamily="34" charset="0"/>
              <a:buChar char="•"/>
              <a:defRPr>
                <a:latin typeface="+mn-lt"/>
              </a:defRPr>
            </a:lvl3pPr>
            <a:lvl4pPr marL="1600200" indent="-228600">
              <a:buClr>
                <a:schemeClr val="accent2"/>
              </a:buClr>
              <a:buSzPct val="80000"/>
              <a:buFont typeface="Arial" panose="020B0604020202020204" pitchFamily="34" charset="0"/>
              <a:buChar char="•"/>
              <a:defRPr>
                <a:latin typeface="+mn-lt"/>
              </a:defRPr>
            </a:lvl4pPr>
            <a:lvl5pPr marL="2057400" indent="-228600">
              <a:buClr>
                <a:schemeClr val="accent2"/>
              </a:buClr>
              <a:buSzPct val="80000"/>
              <a:buFont typeface="Arial" panose="020B0604020202020204" pitchFamily="34" charset="0"/>
              <a:buChar cha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11054834" y="6277231"/>
            <a:ext cx="896983" cy="365125"/>
          </a:xfrm>
          <a:prstGeom prst="rect">
            <a:avLst/>
          </a:prstGeom>
        </p:spPr>
        <p:txBody>
          <a:bodyPr vert="horz" lIns="91440" tIns="45720" rIns="91440" bIns="45720" rtlCol="0" anchor="ctr"/>
          <a:lstStyle>
            <a:lvl1pPr algn="r">
              <a:defRPr sz="1400">
                <a:solidFill>
                  <a:schemeClr val="tx1">
                    <a:tint val="75000"/>
                  </a:schemeClr>
                </a:solidFill>
                <a:latin typeface="+mn-lt"/>
              </a:defRPr>
            </a:lvl1pPr>
          </a:lstStyle>
          <a:p>
            <a:fld id="{62DFECC4-1679-4D45-9635-E86BD1EE09E9}" type="slidenum">
              <a:rPr lang="en-US" smtClean="0"/>
              <a:pPr/>
              <a:t>‹#›</a:t>
            </a:fld>
            <a:endParaRPr lang="en-US"/>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91338" t="215" r="7742" b="88172"/>
          <a:stretch/>
        </p:blipFill>
        <p:spPr>
          <a:xfrm>
            <a:off x="11130117" y="6061588"/>
            <a:ext cx="112087" cy="796413"/>
          </a:xfrm>
          <a:prstGeom prst="rect">
            <a:avLst/>
          </a:prstGeom>
        </p:spPr>
      </p:pic>
      <p:sp>
        <p:nvSpPr>
          <p:cNvPr id="2" name="Title 1"/>
          <p:cNvSpPr>
            <a:spLocks noGrp="1"/>
          </p:cNvSpPr>
          <p:nvPr>
            <p:ph type="title"/>
          </p:nvPr>
        </p:nvSpPr>
        <p:spPr>
          <a:xfrm>
            <a:off x="670560" y="892177"/>
            <a:ext cx="10515600" cy="1325563"/>
          </a:xfrm>
        </p:spPr>
        <p:txBody>
          <a:bodyPr/>
          <a:lstStyle>
            <a:lvl1pPr>
              <a:defRPr>
                <a:latin typeface="+mj-lt"/>
              </a:defRPr>
            </a:lvl1pPr>
          </a:lstStyle>
          <a:p>
            <a:r>
              <a:rPr lang="en-US"/>
              <a:t>Click to edit Master title style</a:t>
            </a:r>
          </a:p>
        </p:txBody>
      </p:sp>
      <p:pic>
        <p:nvPicPr>
          <p:cNvPr id="10" name="Picture 9">
            <a:extLst>
              <a:ext uri="{FF2B5EF4-FFF2-40B4-BE49-F238E27FC236}">
                <a16:creationId xmlns:a16="http://schemas.microsoft.com/office/drawing/2014/main" id="{FFD63987-7144-4E94-A6FE-78DE8760B7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27079" y="104965"/>
            <a:ext cx="1524738" cy="645410"/>
          </a:xfrm>
          <a:prstGeom prst="rect">
            <a:avLst/>
          </a:prstGeom>
        </p:spPr>
      </p:pic>
    </p:spTree>
    <p:extLst>
      <p:ext uri="{BB962C8B-B14F-4D97-AF65-F5344CB8AC3E}">
        <p14:creationId xmlns:p14="http://schemas.microsoft.com/office/powerpoint/2010/main" val="2890341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Divid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729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6377" y="1"/>
            <a:ext cx="9299172" cy="966019"/>
          </a:xfrm>
        </p:spPr>
        <p:txBody>
          <a:bodyPr/>
          <a:lstStyle>
            <a:lvl1pPr>
              <a:defRPr>
                <a:solidFill>
                  <a:schemeClr val="accent1"/>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949796" y="1825625"/>
            <a:ext cx="10236788" cy="4351338"/>
          </a:xfrm>
        </p:spPr>
        <p:txBody>
          <a:bodyPr/>
          <a:lstStyle>
            <a:lvl1pPr>
              <a:buClr>
                <a:schemeClr val="accent2"/>
              </a:buClr>
              <a:defRPr>
                <a:latin typeface="+mn-lt"/>
              </a:defRPr>
            </a:lvl1pPr>
            <a:lvl2pPr>
              <a:buClr>
                <a:schemeClr val="accent2"/>
              </a:buClr>
              <a:defRPr>
                <a:latin typeface="+mn-lt"/>
              </a:defRPr>
            </a:lvl2pPr>
            <a:lvl3pPr>
              <a:buClr>
                <a:schemeClr val="accent2"/>
              </a:buClr>
              <a:defRPr>
                <a:latin typeface="+mn-lt"/>
              </a:defRPr>
            </a:lvl3pPr>
            <a:lvl4pPr>
              <a:buClr>
                <a:schemeClr val="accent2"/>
              </a:buClr>
              <a:defRPr>
                <a:latin typeface="+mn-lt"/>
              </a:defRPr>
            </a:lvl4pPr>
            <a:lvl5pPr>
              <a:buClr>
                <a:schemeClr val="accent2"/>
              </a:buCl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054834" y="6277231"/>
            <a:ext cx="896983" cy="365125"/>
          </a:xfrm>
          <a:prstGeom prst="rect">
            <a:avLst/>
          </a:prstGeom>
        </p:spPr>
        <p:txBody>
          <a:bodyPr vert="horz" lIns="91440" tIns="45720" rIns="91440" bIns="45720" rtlCol="0" anchor="ctr"/>
          <a:lstStyle>
            <a:lvl1pPr algn="r">
              <a:defRPr sz="1400">
                <a:solidFill>
                  <a:schemeClr val="tx1">
                    <a:tint val="75000"/>
                  </a:schemeClr>
                </a:solidFill>
                <a:latin typeface="+mn-lt"/>
              </a:defRPr>
            </a:lvl1pPr>
          </a:lstStyle>
          <a:p>
            <a:fld id="{62DFECC4-1679-4D45-9635-E86BD1EE09E9}" type="slidenum">
              <a:rPr lang="en-US" smtClean="0"/>
              <a:pPr/>
              <a:t>‹#›</a:t>
            </a:fld>
            <a:endParaRPr lang="en-US" dirty="0"/>
          </a:p>
        </p:txBody>
      </p:sp>
      <p:sp>
        <p:nvSpPr>
          <p:cNvPr id="7" name="Text Placeholder 4"/>
          <p:cNvSpPr>
            <a:spLocks noGrp="1"/>
          </p:cNvSpPr>
          <p:nvPr>
            <p:ph type="body" sz="quarter" idx="13" hasCustomPrompt="1"/>
          </p:nvPr>
        </p:nvSpPr>
        <p:spPr>
          <a:xfrm>
            <a:off x="949796" y="966020"/>
            <a:ext cx="10236788" cy="859606"/>
          </a:xfrm>
        </p:spPr>
        <p:txBody>
          <a:bodyPr>
            <a:normAutofit/>
          </a:bodyPr>
          <a:lstStyle>
            <a:lvl1pPr marL="228600" indent="-228600">
              <a:lnSpc>
                <a:spcPct val="100000"/>
              </a:lnSpc>
              <a:spcBef>
                <a:spcPts val="0"/>
              </a:spcBef>
              <a:buClr>
                <a:schemeClr val="accent5"/>
              </a:buClr>
              <a:buFont typeface="Arial" panose="020B0604020202020204" pitchFamily="34" charset="0"/>
              <a:buChar char="•"/>
              <a:defRPr sz="1800" baseline="0"/>
            </a:lvl1pPr>
          </a:lstStyle>
          <a:p>
            <a:pPr lvl="0"/>
            <a:r>
              <a:rPr lang="en-US" dirty="0"/>
              <a:t>Click to edit sub-heading</a:t>
            </a:r>
          </a:p>
          <a:p>
            <a:pPr lvl="0"/>
            <a:r>
              <a:rPr lang="en-US" dirty="0"/>
              <a:t>More text</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91338" t="215" r="7742" b="88172"/>
          <a:stretch/>
        </p:blipFill>
        <p:spPr>
          <a:xfrm>
            <a:off x="11130117" y="6061588"/>
            <a:ext cx="112087" cy="796413"/>
          </a:xfrm>
          <a:prstGeom prst="rect">
            <a:avLst/>
          </a:prstGeom>
        </p:spPr>
      </p:pic>
      <p:pic>
        <p:nvPicPr>
          <p:cNvPr id="9" name="Picture 8">
            <a:extLst>
              <a:ext uri="{FF2B5EF4-FFF2-40B4-BE49-F238E27FC236}">
                <a16:creationId xmlns:a16="http://schemas.microsoft.com/office/drawing/2014/main" id="{0784E47C-C6B6-4192-9E44-A54E785A50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7079" y="104965"/>
            <a:ext cx="1524738" cy="645410"/>
          </a:xfrm>
          <a:prstGeom prst="rect">
            <a:avLst/>
          </a:prstGeom>
        </p:spPr>
      </p:pic>
    </p:spTree>
    <p:extLst>
      <p:ext uri="{BB962C8B-B14F-4D97-AF65-F5344CB8AC3E}">
        <p14:creationId xmlns:p14="http://schemas.microsoft.com/office/powerpoint/2010/main" val="293683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79F2F7-4DFE-4F48-A540-54CA2FC86359}"/>
              </a:ext>
            </a:extLst>
          </p:cNvPr>
          <p:cNvPicPr>
            <a:picLocks noChangeAspect="1"/>
          </p:cNvPicPr>
          <p:nvPr userDrawn="1"/>
        </p:nvPicPr>
        <p:blipFill rotWithShape="1">
          <a:blip r:embed="rId2"/>
          <a:srcRect l="57619"/>
          <a:stretch/>
        </p:blipFill>
        <p:spPr>
          <a:xfrm>
            <a:off x="0" y="0"/>
            <a:ext cx="3875314" cy="6858000"/>
          </a:xfrm>
          <a:prstGeom prst="rect">
            <a:avLst/>
          </a:prstGeom>
        </p:spPr>
      </p:pic>
      <p:sp>
        <p:nvSpPr>
          <p:cNvPr id="2" name="Title 1"/>
          <p:cNvSpPr>
            <a:spLocks noGrp="1"/>
          </p:cNvSpPr>
          <p:nvPr>
            <p:ph type="ctrTitle"/>
          </p:nvPr>
        </p:nvSpPr>
        <p:spPr>
          <a:xfrm>
            <a:off x="3048000" y="1620215"/>
            <a:ext cx="8187160" cy="2387600"/>
          </a:xfrm>
        </p:spPr>
        <p:txBody>
          <a:bodyPr anchor="b">
            <a:normAutofit/>
          </a:bodyPr>
          <a:lstStyle>
            <a:lvl1pPr algn="l">
              <a:defRPr sz="4400" baseline="0">
                <a:solidFill>
                  <a:schemeClr val="accent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047999" y="4015472"/>
            <a:ext cx="8526684" cy="1655762"/>
          </a:xfrm>
        </p:spPr>
        <p:txBody>
          <a:bodyPr/>
          <a:lstStyle>
            <a:lvl1pPr marL="0" indent="0" algn="l">
              <a:buNone/>
              <a:defRPr sz="240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AAE2BEB0-2BFD-4DDF-8B43-046622C17C47}"/>
              </a:ext>
            </a:extLst>
          </p:cNvPr>
          <p:cNvPicPr>
            <a:picLocks noChangeAspect="1"/>
          </p:cNvPicPr>
          <p:nvPr userDrawn="1"/>
        </p:nvPicPr>
        <p:blipFill>
          <a:blip r:embed="rId3"/>
          <a:stretch>
            <a:fillRect/>
          </a:stretch>
        </p:blipFill>
        <p:spPr>
          <a:xfrm>
            <a:off x="3047999" y="961268"/>
            <a:ext cx="3077256" cy="1302579"/>
          </a:xfrm>
          <a:prstGeom prst="rect">
            <a:avLst/>
          </a:prstGeom>
        </p:spPr>
      </p:pic>
    </p:spTree>
    <p:extLst>
      <p:ext uri="{BB962C8B-B14F-4D97-AF65-F5344CB8AC3E}">
        <p14:creationId xmlns:p14="http://schemas.microsoft.com/office/powerpoint/2010/main" val="3010581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67665" y="2766220"/>
            <a:ext cx="7889703" cy="1325563"/>
          </a:xfrm>
        </p:spPr>
        <p:txBody>
          <a:bodyPr/>
          <a:lstStyle>
            <a:lvl1pPr>
              <a:defRPr>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80503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6377" y="1"/>
            <a:ext cx="9299172" cy="966019"/>
          </a:xfrm>
        </p:spPr>
        <p:txBody>
          <a:bodyPr/>
          <a:lstStyle>
            <a:lvl1pPr>
              <a:defRPr>
                <a:solidFill>
                  <a:schemeClr val="accent1"/>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949796" y="1825625"/>
            <a:ext cx="10236788" cy="4351338"/>
          </a:xfrm>
        </p:spPr>
        <p:txBody>
          <a:bodyPr/>
          <a:lstStyle>
            <a:lvl1pPr>
              <a:buClr>
                <a:schemeClr val="accent2"/>
              </a:buClr>
              <a:defRPr>
                <a:latin typeface="+mn-lt"/>
              </a:defRPr>
            </a:lvl1pPr>
            <a:lvl2pPr>
              <a:buClr>
                <a:schemeClr val="accent2"/>
              </a:buClr>
              <a:defRPr>
                <a:latin typeface="+mn-lt"/>
              </a:defRPr>
            </a:lvl2pPr>
            <a:lvl3pPr>
              <a:buClr>
                <a:schemeClr val="accent2"/>
              </a:buClr>
              <a:defRPr>
                <a:latin typeface="+mn-lt"/>
              </a:defRPr>
            </a:lvl3pPr>
            <a:lvl4pPr>
              <a:buClr>
                <a:schemeClr val="accent2"/>
              </a:buClr>
              <a:defRPr>
                <a:latin typeface="+mn-lt"/>
              </a:defRPr>
            </a:lvl4pPr>
            <a:lvl5pPr>
              <a:buClr>
                <a:schemeClr val="accent2"/>
              </a:buCl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054834" y="6277231"/>
            <a:ext cx="896983" cy="365125"/>
          </a:xfrm>
          <a:prstGeom prst="rect">
            <a:avLst/>
          </a:prstGeom>
        </p:spPr>
        <p:txBody>
          <a:bodyPr vert="horz" lIns="91440" tIns="45720" rIns="91440" bIns="45720" rtlCol="0" anchor="ctr"/>
          <a:lstStyle>
            <a:lvl1pPr algn="r">
              <a:defRPr sz="1400">
                <a:solidFill>
                  <a:schemeClr val="tx1">
                    <a:tint val="75000"/>
                  </a:schemeClr>
                </a:solidFill>
                <a:latin typeface="+mn-lt"/>
              </a:defRPr>
            </a:lvl1pPr>
          </a:lstStyle>
          <a:p>
            <a:fld id="{62DFECC4-1679-4D45-9635-E86BD1EE09E9}" type="slidenum">
              <a:rPr lang="en-US" smtClean="0"/>
              <a:pPr/>
              <a:t>‹#›</a:t>
            </a:fld>
            <a:endParaRPr lang="en-US" dirty="0"/>
          </a:p>
        </p:txBody>
      </p:sp>
      <p:sp>
        <p:nvSpPr>
          <p:cNvPr id="7" name="Text Placeholder 4"/>
          <p:cNvSpPr>
            <a:spLocks noGrp="1"/>
          </p:cNvSpPr>
          <p:nvPr>
            <p:ph type="body" sz="quarter" idx="13" hasCustomPrompt="1"/>
          </p:nvPr>
        </p:nvSpPr>
        <p:spPr>
          <a:xfrm>
            <a:off x="949796" y="966020"/>
            <a:ext cx="10236788" cy="859606"/>
          </a:xfrm>
        </p:spPr>
        <p:txBody>
          <a:bodyPr>
            <a:normAutofit/>
          </a:bodyPr>
          <a:lstStyle>
            <a:lvl1pPr marL="228600" indent="-228600">
              <a:lnSpc>
                <a:spcPct val="100000"/>
              </a:lnSpc>
              <a:spcBef>
                <a:spcPts val="0"/>
              </a:spcBef>
              <a:buClr>
                <a:schemeClr val="accent5"/>
              </a:buClr>
              <a:buFont typeface="Arial" panose="020B0604020202020204" pitchFamily="34" charset="0"/>
              <a:buChar char="•"/>
              <a:defRPr sz="1800" baseline="0"/>
            </a:lvl1pPr>
          </a:lstStyle>
          <a:p>
            <a:pPr lvl="0"/>
            <a:r>
              <a:rPr lang="en-US" dirty="0"/>
              <a:t>Click to edit sub-heading</a:t>
            </a:r>
          </a:p>
          <a:p>
            <a:pPr lvl="0"/>
            <a:r>
              <a:rPr lang="en-US" dirty="0"/>
              <a:t>More text</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130117" y="6061588"/>
            <a:ext cx="112087" cy="796413"/>
          </a:xfrm>
          <a:prstGeom prst="rect">
            <a:avLst/>
          </a:prstGeom>
        </p:spPr>
      </p:pic>
      <p:pic>
        <p:nvPicPr>
          <p:cNvPr id="9" name="Picture 8">
            <a:extLst>
              <a:ext uri="{FF2B5EF4-FFF2-40B4-BE49-F238E27FC236}">
                <a16:creationId xmlns:a16="http://schemas.microsoft.com/office/drawing/2014/main" id="{0784E47C-C6B6-4192-9E44-A54E785A50A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427079" y="104965"/>
            <a:ext cx="1524738" cy="645410"/>
          </a:xfrm>
          <a:prstGeom prst="rect">
            <a:avLst/>
          </a:prstGeom>
        </p:spPr>
      </p:pic>
    </p:spTree>
    <p:extLst>
      <p:ext uri="{BB962C8B-B14F-4D97-AF65-F5344CB8AC3E}">
        <p14:creationId xmlns:p14="http://schemas.microsoft.com/office/powerpoint/2010/main" val="731910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0560" y="-16767"/>
            <a:ext cx="9605555" cy="9995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056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5315272"/>
      </p:ext>
    </p:extLst>
  </p:cSld>
  <p:clrMap bg1="lt1" tx1="dk1" bg2="lt2" tx2="dk2" accent1="accent1" accent2="accent2" accent3="accent3" accent4="accent4" accent5="accent5" accent6="accent6" hlink="hlink" folHlink="folHlink"/>
  <p:sldLayoutIdLst>
    <p:sldLayoutId id="2147483680" r:id="rId1"/>
    <p:sldLayoutId id="2147483684" r:id="rId2"/>
    <p:sldLayoutId id="2147483683" r:id="rId3"/>
    <p:sldLayoutId id="2147483678" r:id="rId4"/>
    <p:sldLayoutId id="2147483675" r:id="rId5"/>
    <p:sldLayoutId id="2147483676" r:id="rId6"/>
    <p:sldLayoutId id="2147483661" r:id="rId7"/>
  </p:sldLayoutIdLst>
  <p:hf hdr="0" ftr="0" dt="0"/>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Tx/>
        <a:buBlip>
          <a:blip r:embed="rId9"/>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5929" y="-16767"/>
            <a:ext cx="9310186" cy="9995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93912" y="1825625"/>
            <a:ext cx="1019224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1869803"/>
      </p:ext>
    </p:extLst>
  </p:cSld>
  <p:clrMap bg1="lt1" tx1="dk1" bg2="lt2" tx2="dk2" accent1="accent1" accent2="accent2" accent3="accent3" accent4="accent4" accent5="accent5" accent6="accent6" hlink="hlink" folHlink="folHlink"/>
  <p:sldLayoutIdLst>
    <p:sldLayoutId id="2147483667" r:id="rId1"/>
    <p:sldLayoutId id="2147483686" r:id="rId2"/>
  </p:sldLayoutIdLs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Tx/>
        <a:buBlip>
          <a:blip r:embed="rId4"/>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0560" y="-16767"/>
            <a:ext cx="9605555" cy="9995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056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5315272"/>
      </p:ext>
    </p:extLst>
  </p:cSld>
  <p:clrMap bg1="lt1" tx1="dk1" bg2="lt2" tx2="dk2" accent1="accent1" accent2="accent2" accent3="accent3" accent4="accent4" accent5="accent5" accent6="accent6" hlink="hlink" folHlink="folHlink"/>
  <p:sldLayoutIdLst>
    <p:sldLayoutId id="2147483682" r:id="rId1"/>
    <p:sldLayoutId id="2147483688" r:id="rId2"/>
  </p:sldLayoutIdLst>
  <p:hf hdr="0" ftr="0" dt="0"/>
  <p:txStyles>
    <p:titleStyle>
      <a:lvl1pPr algn="l" defTabSz="914400" rtl="0" eaLnBrk="1" latinLnBrk="0" hangingPunct="1">
        <a:lnSpc>
          <a:spcPct val="90000"/>
        </a:lnSpc>
        <a:spcBef>
          <a:spcPct val="0"/>
        </a:spcBef>
        <a:buNone/>
        <a:defRPr sz="3600" kern="1200">
          <a:solidFill>
            <a:schemeClr val="accent1"/>
          </a:solidFill>
          <a:latin typeface="Neutraface2TextTT Bold" panose="02000800040000020004" pitchFamily="2" charset="0"/>
          <a:ea typeface="+mj-ea"/>
          <a:cs typeface="+mj-cs"/>
        </a:defRPr>
      </a:lvl1pPr>
    </p:titleStyle>
    <p:bodyStyle>
      <a:lvl1pPr marL="228600" indent="-228600" algn="l" defTabSz="914400" rtl="0" eaLnBrk="1" latinLnBrk="0" hangingPunct="1">
        <a:lnSpc>
          <a:spcPct val="90000"/>
        </a:lnSpc>
        <a:spcBef>
          <a:spcPts val="1000"/>
        </a:spcBef>
        <a:buClr>
          <a:schemeClr val="accent2"/>
        </a:buClr>
        <a:buFontTx/>
        <a:buBlip>
          <a:blip r:embed="rId4"/>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9" y="1620215"/>
            <a:ext cx="8526683" cy="2387600"/>
          </a:xfrm>
        </p:spPr>
        <p:txBody>
          <a:bodyPr/>
          <a:lstStyle/>
          <a:p>
            <a:br>
              <a:rPr lang="en-US" dirty="0"/>
            </a:br>
            <a:r>
              <a:rPr lang="en-US" dirty="0"/>
              <a:t>Exploring the Exodus from Higher Education</a:t>
            </a:r>
          </a:p>
        </p:txBody>
      </p:sp>
      <p:pic>
        <p:nvPicPr>
          <p:cNvPr id="5" name="Picture 2" descr="Our Story - HCM Strategists, LLC">
            <a:extLst>
              <a:ext uri="{FF2B5EF4-FFF2-40B4-BE49-F238E27FC236}">
                <a16:creationId xmlns:a16="http://schemas.microsoft.com/office/drawing/2014/main" id="{C6815085-F633-45BD-A19B-5BA636649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9810" y="761305"/>
            <a:ext cx="2867379" cy="1702506"/>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5">
            <a:extLst>
              <a:ext uri="{FF2B5EF4-FFF2-40B4-BE49-F238E27FC236}">
                <a16:creationId xmlns:a16="http://schemas.microsoft.com/office/drawing/2014/main" id="{95901471-7136-46B7-B699-5E7E928E86B5}"/>
              </a:ext>
            </a:extLst>
          </p:cNvPr>
          <p:cNvSpPr>
            <a:spLocks noGrp="1"/>
          </p:cNvSpPr>
          <p:nvPr>
            <p:ph type="subTitle" idx="1"/>
          </p:nvPr>
        </p:nvSpPr>
        <p:spPr/>
        <p:txBody>
          <a:bodyPr>
            <a:normAutofit lnSpcReduction="10000"/>
          </a:bodyPr>
          <a:lstStyle/>
          <a:p>
            <a:r>
              <a:rPr lang="en-US" dirty="0"/>
              <a:t>Findings from Focus Groups and a Survey of High School Graduates who have not completed college</a:t>
            </a:r>
          </a:p>
          <a:p>
            <a:endParaRPr lang="en-US" dirty="0"/>
          </a:p>
          <a:p>
            <a:r>
              <a:rPr lang="en-US" dirty="0"/>
              <a:t>May 2022 for the: </a:t>
            </a:r>
          </a:p>
        </p:txBody>
      </p:sp>
      <p:pic>
        <p:nvPicPr>
          <p:cNvPr id="9" name="Picture 8" descr="Shape&#10;&#10;Description automatically generated with medium confidence">
            <a:extLst>
              <a:ext uri="{FF2B5EF4-FFF2-40B4-BE49-F238E27FC236}">
                <a16:creationId xmlns:a16="http://schemas.microsoft.com/office/drawing/2014/main" id="{11D2FF60-3137-0575-C384-9C3207785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8017" y="4203460"/>
            <a:ext cx="4754880" cy="2377440"/>
          </a:xfrm>
          <a:prstGeom prst="rect">
            <a:avLst/>
          </a:prstGeom>
        </p:spPr>
      </p:pic>
    </p:spTree>
    <p:extLst>
      <p:ext uri="{BB962C8B-B14F-4D97-AF65-F5344CB8AC3E}">
        <p14:creationId xmlns:p14="http://schemas.microsoft.com/office/powerpoint/2010/main" val="1002441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7EE10-C0AE-4A2B-B200-8F32862214FA}"/>
              </a:ext>
            </a:extLst>
          </p:cNvPr>
          <p:cNvSpPr>
            <a:spLocks noGrp="1"/>
          </p:cNvSpPr>
          <p:nvPr>
            <p:ph type="title"/>
          </p:nvPr>
        </p:nvSpPr>
        <p:spPr>
          <a:xfrm>
            <a:off x="901887" y="262165"/>
            <a:ext cx="9299172" cy="966019"/>
          </a:xfrm>
        </p:spPr>
        <p:txBody>
          <a:bodyPr>
            <a:normAutofit fontScale="90000"/>
          </a:bodyPr>
          <a:lstStyle/>
          <a:p>
            <a:r>
              <a:rPr lang="en-US" dirty="0"/>
              <a:t>Half say high school taught them how to get into college but not how to succeed there; few believe it prepared them for life</a:t>
            </a:r>
          </a:p>
        </p:txBody>
      </p:sp>
      <p:sp>
        <p:nvSpPr>
          <p:cNvPr id="4" name="Slide Number Placeholder 3">
            <a:extLst>
              <a:ext uri="{FF2B5EF4-FFF2-40B4-BE49-F238E27FC236}">
                <a16:creationId xmlns:a16="http://schemas.microsoft.com/office/drawing/2014/main" id="{7F100696-7CE4-47A1-A592-F736B297D75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DFECC4-1679-4D45-9635-E86BD1EE09E9}"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0DAD12D4-30FB-4A5A-A2A4-EAA922ACBD4A}"/>
              </a:ext>
            </a:extLst>
          </p:cNvPr>
          <p:cNvGraphicFramePr/>
          <p:nvPr>
            <p:extLst>
              <p:ext uri="{D42A27DB-BD31-4B8C-83A1-F6EECF244321}">
                <p14:modId xmlns:p14="http://schemas.microsoft.com/office/powerpoint/2010/main" val="3903482101"/>
              </p:ext>
            </p:extLst>
          </p:nvPr>
        </p:nvGraphicFramePr>
        <p:xfrm>
          <a:off x="703767" y="2478221"/>
          <a:ext cx="7089000" cy="2645141"/>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a:extLst>
              <a:ext uri="{FF2B5EF4-FFF2-40B4-BE49-F238E27FC236}">
                <a16:creationId xmlns:a16="http://schemas.microsoft.com/office/drawing/2014/main" id="{142ABEB8-52A6-4288-A238-A90A30BD3F60}"/>
              </a:ext>
            </a:extLst>
          </p:cNvPr>
          <p:cNvSpPr/>
          <p:nvPr/>
        </p:nvSpPr>
        <p:spPr>
          <a:xfrm>
            <a:off x="1720137" y="1762782"/>
            <a:ext cx="5056259" cy="769441"/>
          </a:xfrm>
          <a:prstGeom prst="rect">
            <a:avLst/>
          </a:prstGeom>
        </p:spPr>
        <p:txBody>
          <a:bodyPr wrap="square">
            <a:spAutoFit/>
          </a:bodyPr>
          <a:lstStyle/>
          <a:p>
            <a:pPr marL="0" marR="0" indent="0" algn="ctr" rtl="0" eaLnBrk="1" fontAlgn="auto" latinLnBrk="0" hangingPunct="1">
              <a:spcBef>
                <a:spcPts val="0"/>
              </a:spcBef>
              <a:spcAft>
                <a:spcPts val="0"/>
              </a:spcAft>
            </a:pPr>
            <a:r>
              <a:rPr lang="en-US" sz="2200" b="1" i="0" kern="1200" spc="0" baseline="0" dirty="0">
                <a:ln>
                  <a:noFill/>
                </a:ln>
                <a:solidFill>
                  <a:srgbClr val="595959"/>
                </a:solidFill>
                <a:effectLst/>
                <a:latin typeface="Calibri" panose="020F0502020204030204" pitchFamily="34" charset="0"/>
              </a:rPr>
              <a:t>How well did high school prepare you for your next step in life?</a:t>
            </a:r>
            <a:endParaRPr lang="en-US" sz="2200" dirty="0">
              <a:solidFill>
                <a:srgbClr val="595959"/>
              </a:solidFill>
              <a:effectLst/>
            </a:endParaRPr>
          </a:p>
        </p:txBody>
      </p:sp>
      <p:sp>
        <p:nvSpPr>
          <p:cNvPr id="16" name="Rectangle 15">
            <a:extLst>
              <a:ext uri="{FF2B5EF4-FFF2-40B4-BE49-F238E27FC236}">
                <a16:creationId xmlns:a16="http://schemas.microsoft.com/office/drawing/2014/main" id="{515BD123-52A9-4DD0-AFDA-C4C02F0F23F9}"/>
              </a:ext>
            </a:extLst>
          </p:cNvPr>
          <p:cNvSpPr/>
          <p:nvPr/>
        </p:nvSpPr>
        <p:spPr>
          <a:xfrm>
            <a:off x="8396415" y="1762782"/>
            <a:ext cx="3658267" cy="769441"/>
          </a:xfrm>
          <a:prstGeom prst="rect">
            <a:avLst/>
          </a:prstGeom>
        </p:spPr>
        <p:txBody>
          <a:bodyPr wrap="square">
            <a:spAutoFit/>
          </a:bodyPr>
          <a:lstStyle/>
          <a:p>
            <a:pPr algn="ctr"/>
            <a:r>
              <a:rPr lang="en-US" sz="2200" b="1" dirty="0">
                <a:solidFill>
                  <a:srgbClr val="595959"/>
                </a:solidFill>
              </a:rPr>
              <a:t>What they wish they learned in high school but did not: </a:t>
            </a:r>
          </a:p>
        </p:txBody>
      </p:sp>
      <p:sp>
        <p:nvSpPr>
          <p:cNvPr id="22" name="TextBox 21">
            <a:extLst>
              <a:ext uri="{FF2B5EF4-FFF2-40B4-BE49-F238E27FC236}">
                <a16:creationId xmlns:a16="http://schemas.microsoft.com/office/drawing/2014/main" id="{DC9D20F5-BBFE-460A-B279-EA726FCBD450}"/>
              </a:ext>
            </a:extLst>
          </p:cNvPr>
          <p:cNvSpPr txBox="1"/>
          <p:nvPr/>
        </p:nvSpPr>
        <p:spPr>
          <a:xfrm>
            <a:off x="8693631" y="2685522"/>
            <a:ext cx="3063834" cy="2554545"/>
          </a:xfrm>
          <a:prstGeom prst="rect">
            <a:avLst/>
          </a:prstGeom>
          <a:noFill/>
          <a:ln w="19050">
            <a:solidFill>
              <a:schemeClr val="accent5"/>
            </a:solidFill>
          </a:ln>
        </p:spPr>
        <p:txBody>
          <a:bodyPr wrap="square" rtlCol="0">
            <a:spAutoFit/>
          </a:bodyPr>
          <a:lstStyle/>
          <a:p>
            <a:pPr marL="285750" indent="-285750">
              <a:buFont typeface="Arial" panose="020B0604020202020204" pitchFamily="34" charset="0"/>
              <a:buChar char="•"/>
            </a:pPr>
            <a:r>
              <a:rPr lang="en-US" sz="2000" dirty="0"/>
              <a:t>How to do taxes</a:t>
            </a:r>
          </a:p>
          <a:p>
            <a:pPr marL="285750" indent="-285750">
              <a:buFont typeface="Arial" panose="020B0604020202020204" pitchFamily="34" charset="0"/>
              <a:buChar char="•"/>
            </a:pPr>
            <a:r>
              <a:rPr lang="en-US" sz="2000" dirty="0"/>
              <a:t>How to maintain &amp; establish good credit</a:t>
            </a:r>
          </a:p>
          <a:p>
            <a:pPr marL="285750" indent="-285750">
              <a:buFont typeface="Arial" panose="020B0604020202020204" pitchFamily="34" charset="0"/>
              <a:buChar char="•"/>
            </a:pPr>
            <a:r>
              <a:rPr lang="en-US" sz="2000" dirty="0"/>
              <a:t>How to get a job</a:t>
            </a:r>
          </a:p>
          <a:p>
            <a:pPr marL="285750" indent="-285750">
              <a:buFont typeface="Arial" panose="020B0604020202020204" pitchFamily="34" charset="0"/>
              <a:buChar char="•"/>
            </a:pPr>
            <a:r>
              <a:rPr lang="en-US" sz="2000" dirty="0"/>
              <a:t>How to keep a job</a:t>
            </a:r>
          </a:p>
          <a:p>
            <a:pPr marL="285750" indent="-285750">
              <a:buFont typeface="Arial" panose="020B0604020202020204" pitchFamily="34" charset="0"/>
              <a:buChar char="•"/>
            </a:pPr>
            <a:r>
              <a:rPr lang="en-US" sz="2000" dirty="0"/>
              <a:t>Determining the best step for </a:t>
            </a:r>
            <a:r>
              <a:rPr lang="en-US" sz="2000" i="1" dirty="0"/>
              <a:t>each student</a:t>
            </a:r>
            <a:r>
              <a:rPr lang="en-US" sz="2000" dirty="0"/>
              <a:t> to take after high school</a:t>
            </a:r>
          </a:p>
        </p:txBody>
      </p:sp>
      <p:sp>
        <p:nvSpPr>
          <p:cNvPr id="17" name="TextBox 16">
            <a:extLst>
              <a:ext uri="{FF2B5EF4-FFF2-40B4-BE49-F238E27FC236}">
                <a16:creationId xmlns:a16="http://schemas.microsoft.com/office/drawing/2014/main" id="{1015B91E-846E-1462-31E7-0342230CDDBB}"/>
              </a:ext>
            </a:extLst>
          </p:cNvPr>
          <p:cNvSpPr txBox="1"/>
          <p:nvPr/>
        </p:nvSpPr>
        <p:spPr>
          <a:xfrm>
            <a:off x="1011438" y="5394446"/>
            <a:ext cx="2959823" cy="954107"/>
          </a:xfrm>
          <a:prstGeom prst="rect">
            <a:avLst/>
          </a:prstGeom>
          <a:solidFill>
            <a:schemeClr val="accent3"/>
          </a:solidFill>
        </p:spPr>
        <p:txBody>
          <a:bodyPr wrap="square" rtlCol="0">
            <a:spAutoFit/>
          </a:bodyPr>
          <a:lstStyle/>
          <a:p>
            <a:r>
              <a:rPr lang="en-US" sz="1400" b="1" u="sng" dirty="0"/>
              <a:t>“Extremely/very well” higher among:</a:t>
            </a:r>
          </a:p>
          <a:p>
            <a:pPr marL="285750" indent="-285750">
              <a:buFont typeface="Arial" panose="020B0604020202020204" pitchFamily="34" charset="0"/>
              <a:buChar char="•"/>
            </a:pPr>
            <a:r>
              <a:rPr lang="en-US" sz="1400" dirty="0"/>
              <a:t>Black</a:t>
            </a:r>
          </a:p>
          <a:p>
            <a:pPr marL="285750" indent="-285750">
              <a:buFont typeface="Arial" panose="020B0604020202020204" pitchFamily="34" charset="0"/>
              <a:buChar char="•"/>
            </a:pPr>
            <a:r>
              <a:rPr lang="en-US" sz="1400" dirty="0"/>
              <a:t>Hispanic</a:t>
            </a:r>
          </a:p>
          <a:p>
            <a:pPr marL="285750" indent="-285750">
              <a:buFont typeface="Arial" panose="020B0604020202020204" pitchFamily="34" charset="0"/>
              <a:buChar char="•"/>
            </a:pPr>
            <a:r>
              <a:rPr lang="en-US" sz="1400" dirty="0"/>
              <a:t>Men</a:t>
            </a:r>
          </a:p>
        </p:txBody>
      </p:sp>
      <p:sp>
        <p:nvSpPr>
          <p:cNvPr id="5" name="Right Brace 4">
            <a:extLst>
              <a:ext uri="{FF2B5EF4-FFF2-40B4-BE49-F238E27FC236}">
                <a16:creationId xmlns:a16="http://schemas.microsoft.com/office/drawing/2014/main" id="{D3103F01-3ADD-5E01-24F9-3BE5527C4063}"/>
              </a:ext>
            </a:extLst>
          </p:cNvPr>
          <p:cNvSpPr/>
          <p:nvPr/>
        </p:nvSpPr>
        <p:spPr>
          <a:xfrm rot="16200000">
            <a:off x="2022262" y="2009027"/>
            <a:ext cx="348850" cy="22668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17">
            <a:extLst>
              <a:ext uri="{FF2B5EF4-FFF2-40B4-BE49-F238E27FC236}">
                <a16:creationId xmlns:a16="http://schemas.microsoft.com/office/drawing/2014/main" id="{CCCE8E16-BF6B-B7D9-6506-7C3A9E4765A2}"/>
              </a:ext>
            </a:extLst>
          </p:cNvPr>
          <p:cNvSpPr/>
          <p:nvPr/>
        </p:nvSpPr>
        <p:spPr>
          <a:xfrm>
            <a:off x="1439720" y="2373779"/>
            <a:ext cx="1513933" cy="646331"/>
          </a:xfrm>
          <a:prstGeom prst="rect">
            <a:avLst/>
          </a:prstGeom>
        </p:spPr>
        <p:txBody>
          <a:bodyPr wrap="square">
            <a:spAutoFit/>
          </a:bodyPr>
          <a:lstStyle/>
          <a:p>
            <a:pPr marL="0" marR="0" indent="0" algn="ctr" rtl="0" eaLnBrk="1" fontAlgn="auto" latinLnBrk="0" hangingPunct="1">
              <a:spcBef>
                <a:spcPts val="0"/>
              </a:spcBef>
              <a:spcAft>
                <a:spcPts val="0"/>
              </a:spcAft>
            </a:pPr>
            <a:r>
              <a:rPr lang="en-US" i="0" kern="1200" spc="0" baseline="0" dirty="0">
                <a:ln>
                  <a:noFill/>
                </a:ln>
                <a:solidFill>
                  <a:srgbClr val="000000"/>
                </a:solidFill>
                <a:effectLst/>
                <a:latin typeface="Calibri" panose="020F0502020204030204" pitchFamily="34" charset="0"/>
                <a:ea typeface="+mn-ea"/>
                <a:cs typeface="+mn-cs"/>
              </a:rPr>
              <a:t>30% well-prepared</a:t>
            </a:r>
            <a:endParaRPr lang="en-US" dirty="0">
              <a:effectLst/>
            </a:endParaRPr>
          </a:p>
        </p:txBody>
      </p:sp>
    </p:spTree>
    <p:extLst>
      <p:ext uri="{BB962C8B-B14F-4D97-AF65-F5344CB8AC3E}">
        <p14:creationId xmlns:p14="http://schemas.microsoft.com/office/powerpoint/2010/main" val="303440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7EE10-C0AE-4A2B-B200-8F32862214FA}"/>
              </a:ext>
            </a:extLst>
          </p:cNvPr>
          <p:cNvSpPr>
            <a:spLocks noGrp="1"/>
          </p:cNvSpPr>
          <p:nvPr>
            <p:ph type="title"/>
          </p:nvPr>
        </p:nvSpPr>
        <p:spPr/>
        <p:txBody>
          <a:bodyPr>
            <a:normAutofit fontScale="90000"/>
          </a:bodyPr>
          <a:lstStyle/>
          <a:p>
            <a:r>
              <a:rPr lang="en-US" dirty="0"/>
              <a:t>All key subgroups indicate making more money and getting a better job are top reasons to get a degree </a:t>
            </a:r>
          </a:p>
        </p:txBody>
      </p:sp>
      <p:sp>
        <p:nvSpPr>
          <p:cNvPr id="4" name="Slide Number Placeholder 3">
            <a:extLst>
              <a:ext uri="{FF2B5EF4-FFF2-40B4-BE49-F238E27FC236}">
                <a16:creationId xmlns:a16="http://schemas.microsoft.com/office/drawing/2014/main" id="{7F100696-7CE4-47A1-A592-F736B297D757}"/>
              </a:ext>
            </a:extLst>
          </p:cNvPr>
          <p:cNvSpPr>
            <a:spLocks noGrp="1"/>
          </p:cNvSpPr>
          <p:nvPr>
            <p:ph type="sldNum" sz="quarter" idx="4"/>
          </p:nvPr>
        </p:nvSpPr>
        <p:spPr/>
        <p:txBody>
          <a:bodyPr/>
          <a:lstStyle/>
          <a:p>
            <a:fld id="{62DFECC4-1679-4D45-9635-E86BD1EE09E9}" type="slidenum">
              <a:rPr lang="en-US" smtClean="0"/>
              <a:pPr/>
              <a:t>11</a:t>
            </a:fld>
            <a:endParaRPr lang="en-US" dirty="0"/>
          </a:p>
        </p:txBody>
      </p:sp>
      <p:graphicFrame>
        <p:nvGraphicFramePr>
          <p:cNvPr id="8" name="Chart 7">
            <a:extLst>
              <a:ext uri="{FF2B5EF4-FFF2-40B4-BE49-F238E27FC236}">
                <a16:creationId xmlns:a16="http://schemas.microsoft.com/office/drawing/2014/main" id="{0B6E58B0-D6E5-42DB-923C-51AE83971827}"/>
              </a:ext>
            </a:extLst>
          </p:cNvPr>
          <p:cNvGraphicFramePr/>
          <p:nvPr>
            <p:extLst>
              <p:ext uri="{D42A27DB-BD31-4B8C-83A1-F6EECF244321}">
                <p14:modId xmlns:p14="http://schemas.microsoft.com/office/powerpoint/2010/main" val="4040905252"/>
              </p:ext>
            </p:extLst>
          </p:nvPr>
        </p:nvGraphicFramePr>
        <p:xfrm>
          <a:off x="385950" y="1338239"/>
          <a:ext cx="9015225" cy="539593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a:extLst>
              <a:ext uri="{FF2B5EF4-FFF2-40B4-BE49-F238E27FC236}">
                <a16:creationId xmlns:a16="http://schemas.microsoft.com/office/drawing/2014/main" id="{90883CC4-BBF2-B956-EE8E-64A05C41D46A}"/>
              </a:ext>
            </a:extLst>
          </p:cNvPr>
          <p:cNvSpPr>
            <a:spLocks noGrp="1"/>
          </p:cNvSpPr>
          <p:nvPr>
            <p:ph type="body" sz="quarter" idx="13"/>
          </p:nvPr>
        </p:nvSpPr>
        <p:spPr>
          <a:xfrm>
            <a:off x="690017" y="945013"/>
            <a:ext cx="10811966" cy="407973"/>
          </a:xfrm>
        </p:spPr>
        <p:txBody>
          <a:bodyPr>
            <a:noAutofit/>
          </a:bodyPr>
          <a:lstStyle/>
          <a:p>
            <a:r>
              <a:rPr lang="en-US" dirty="0">
                <a:latin typeface="Calibri" panose="020F0502020204030204" pitchFamily="34" charset="0"/>
                <a:cs typeface="Calibri" panose="020F0502020204030204" pitchFamily="34" charset="0"/>
              </a:rPr>
              <a:t>Getting a degree is less about becoming well-rounded and networking. </a:t>
            </a:r>
          </a:p>
        </p:txBody>
      </p:sp>
      <p:sp>
        <p:nvSpPr>
          <p:cNvPr id="12" name="TextBox 11">
            <a:extLst>
              <a:ext uri="{FF2B5EF4-FFF2-40B4-BE49-F238E27FC236}">
                <a16:creationId xmlns:a16="http://schemas.microsoft.com/office/drawing/2014/main" id="{A55A8F9F-3E20-082B-4A1C-E4A01621AE07}"/>
              </a:ext>
            </a:extLst>
          </p:cNvPr>
          <p:cNvSpPr txBox="1"/>
          <p:nvPr/>
        </p:nvSpPr>
        <p:spPr>
          <a:xfrm>
            <a:off x="8940075" y="3118346"/>
            <a:ext cx="1285474" cy="1600438"/>
          </a:xfrm>
          <a:prstGeom prst="rect">
            <a:avLst/>
          </a:prstGeom>
          <a:solidFill>
            <a:schemeClr val="accent3"/>
          </a:solidFill>
        </p:spPr>
        <p:txBody>
          <a:bodyPr wrap="square" rtlCol="0">
            <a:spAutoFit/>
          </a:bodyPr>
          <a:lstStyle/>
          <a:p>
            <a:pPr algn="ctr"/>
            <a:r>
              <a:rPr lang="en-US" sz="1400" dirty="0"/>
              <a:t>Respondents who definitely plan to go to college rate all reasons as more important</a:t>
            </a:r>
          </a:p>
        </p:txBody>
      </p:sp>
      <p:sp>
        <p:nvSpPr>
          <p:cNvPr id="5" name="Rectangle 4">
            <a:extLst>
              <a:ext uri="{FF2B5EF4-FFF2-40B4-BE49-F238E27FC236}">
                <a16:creationId xmlns:a16="http://schemas.microsoft.com/office/drawing/2014/main" id="{766BD0B0-D3D3-6BF7-A9E2-36C1B48CA656}"/>
              </a:ext>
            </a:extLst>
          </p:cNvPr>
          <p:cNvSpPr/>
          <p:nvPr/>
        </p:nvSpPr>
        <p:spPr>
          <a:xfrm>
            <a:off x="5169556" y="6484144"/>
            <a:ext cx="83653" cy="7855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041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63D517E0-98AF-423E-A753-08C5A0713B84}"/>
              </a:ext>
            </a:extLst>
          </p:cNvPr>
          <p:cNvGraphicFramePr/>
          <p:nvPr>
            <p:extLst>
              <p:ext uri="{D42A27DB-BD31-4B8C-83A1-F6EECF244321}">
                <p14:modId xmlns:p14="http://schemas.microsoft.com/office/powerpoint/2010/main" val="3610341608"/>
              </p:ext>
            </p:extLst>
          </p:nvPr>
        </p:nvGraphicFramePr>
        <p:xfrm>
          <a:off x="2153727" y="1363904"/>
          <a:ext cx="7192292" cy="54378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ADF739BD-9B9D-4A7C-802E-4660EB9B991A}"/>
              </a:ext>
            </a:extLst>
          </p:cNvPr>
          <p:cNvGraphicFramePr>
            <a:graphicFrameLocks noGrp="1"/>
          </p:cNvGraphicFramePr>
          <p:nvPr>
            <p:extLst>
              <p:ext uri="{D42A27DB-BD31-4B8C-83A1-F6EECF244321}">
                <p14:modId xmlns:p14="http://schemas.microsoft.com/office/powerpoint/2010/main" val="2040448590"/>
              </p:ext>
            </p:extLst>
          </p:nvPr>
        </p:nvGraphicFramePr>
        <p:xfrm>
          <a:off x="1635923" y="1521441"/>
          <a:ext cx="4231758" cy="5241148"/>
        </p:xfrm>
        <a:graphic>
          <a:graphicData uri="http://schemas.openxmlformats.org/drawingml/2006/table">
            <a:tbl>
              <a:tblPr firstRow="1" bandRow="1">
                <a:tableStyleId>{D27102A9-8310-4765-A935-A1911B00CA55}</a:tableStyleId>
              </a:tblPr>
              <a:tblGrid>
                <a:gridCol w="4231758">
                  <a:extLst>
                    <a:ext uri="{9D8B030D-6E8A-4147-A177-3AD203B41FA5}">
                      <a16:colId xmlns:a16="http://schemas.microsoft.com/office/drawing/2014/main" val="648713056"/>
                    </a:ext>
                  </a:extLst>
                </a:gridCol>
              </a:tblGrid>
              <a:tr h="402076">
                <a:tc>
                  <a:txBody>
                    <a:bodyPr/>
                    <a:lstStyle/>
                    <a:p>
                      <a:pPr algn="ctr" fontAlgn="ctr"/>
                      <a:endParaRPr lang="en-US" sz="1400" b="1" i="0" u="none" strike="noStrike" dirty="0">
                        <a:solidFill>
                          <a:schemeClr val="accent1"/>
                        </a:solidFill>
                        <a:effectLst/>
                        <a:latin typeface="Calibri" panose="020F0502020204030204" pitchFamily="34" charset="0"/>
                        <a:cs typeface="Calibri" panose="020F0502020204030204" pitchFamily="34" charset="0"/>
                      </a:endParaRPr>
                    </a:p>
                  </a:txBody>
                  <a:tcPr marL="3175" marR="3175" marT="3175"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391627103"/>
                  </a:ext>
                </a:extLst>
              </a:tr>
              <a:tr h="292943">
                <a:tc>
                  <a:txBody>
                    <a:bodyPr/>
                    <a:lstStyle/>
                    <a:p>
                      <a:pPr marL="0" algn="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Calibri" panose="020F0502020204030204" pitchFamily="34" charset="0"/>
                        </a:rPr>
                        <a:t>Too expensive/do not want to take on (more) debt</a:t>
                      </a:r>
                    </a:p>
                  </a:txBody>
                  <a:tcPr marL="3175" marR="3175" marT="3175"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2479246753"/>
                  </a:ext>
                </a:extLst>
              </a:tr>
              <a:tr h="292943">
                <a:tc>
                  <a:txBody>
                    <a:bodyPr/>
                    <a:lstStyle/>
                    <a:p>
                      <a:pPr marL="0" algn="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Calibri" panose="020F0502020204030204" pitchFamily="34" charset="0"/>
                        </a:rPr>
                        <a:t>Too stressful/too much pressure</a:t>
                      </a:r>
                    </a:p>
                  </a:txBody>
                  <a:tcPr marL="3175" marR="3175" marT="3175"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3915723421"/>
                  </a:ext>
                </a:extLst>
              </a:tr>
              <a:tr h="292943">
                <a:tc>
                  <a:txBody>
                    <a:bodyPr/>
                    <a:lstStyle/>
                    <a:p>
                      <a:pPr marL="0" algn="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Calibri" panose="020F0502020204030204" pitchFamily="34" charset="0"/>
                        </a:rPr>
                        <a:t>More important to get a job and make money</a:t>
                      </a:r>
                    </a:p>
                  </a:txBody>
                  <a:tcPr marL="3175" marR="3175" marT="3175"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3371210776"/>
                  </a:ext>
                </a:extLst>
              </a:tr>
              <a:tr h="292943">
                <a:tc>
                  <a:txBody>
                    <a:bodyPr/>
                    <a:lstStyle/>
                    <a:p>
                      <a:pPr marL="0" algn="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Calibri" panose="020F0502020204030204" pitchFamily="34" charset="0"/>
                        </a:rPr>
                        <a:t>Unsure about major/future career</a:t>
                      </a:r>
                    </a:p>
                  </a:txBody>
                  <a:tcPr marL="3175" marR="3175" marT="3175"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1284677922"/>
                  </a:ext>
                </a:extLst>
              </a:tr>
              <a:tr h="292943">
                <a:tc>
                  <a:txBody>
                    <a:bodyPr/>
                    <a:lstStyle/>
                    <a:p>
                      <a:pPr marL="0" algn="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Calibri" panose="020F0502020204030204" pitchFamily="34" charset="0"/>
                        </a:rPr>
                        <a:t>Not worth the money it costs to attend</a:t>
                      </a:r>
                    </a:p>
                  </a:txBody>
                  <a:tcPr marL="3175" marR="3175" marT="3175"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157148707"/>
                  </a:ext>
                </a:extLst>
              </a:tr>
              <a:tr h="292943">
                <a:tc>
                  <a:txBody>
                    <a:bodyPr/>
                    <a:lstStyle/>
                    <a:p>
                      <a:pPr marL="0" algn="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Calibri" panose="020F0502020204030204" pitchFamily="34" charset="0"/>
                        </a:rPr>
                        <a:t>Family obligations</a:t>
                      </a:r>
                    </a:p>
                  </a:txBody>
                  <a:tcPr marL="3175" marR="3175" marT="3175"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2998554404"/>
                  </a:ext>
                </a:extLst>
              </a:tr>
              <a:tr h="292943">
                <a:tc>
                  <a:txBody>
                    <a:bodyPr/>
                    <a:lstStyle/>
                    <a:p>
                      <a:pPr marL="0" algn="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Calibri" panose="020F0502020204030204" pitchFamily="34" charset="0"/>
                        </a:rPr>
                        <a:t>Did not enjoy going to school</a:t>
                      </a:r>
                    </a:p>
                  </a:txBody>
                  <a:tcPr marL="3175" marR="3175" marT="3175"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1602508123"/>
                  </a:ext>
                </a:extLst>
              </a:tr>
              <a:tr h="292943">
                <a:tc>
                  <a:txBody>
                    <a:bodyPr/>
                    <a:lstStyle/>
                    <a:p>
                      <a:pPr marL="0" algn="r" defTabSz="914400" rtl="0" eaLnBrk="1" fontAlgn="b" latinLnBrk="0" hangingPunct="1"/>
                      <a:r>
                        <a:rPr lang="en-US" sz="1200" b="0" i="0" u="none" strike="noStrike" kern="1200">
                          <a:solidFill>
                            <a:srgbClr val="000000"/>
                          </a:solidFill>
                          <a:effectLst/>
                          <a:latin typeface="Calibri" panose="020F0502020204030204" pitchFamily="34" charset="0"/>
                          <a:ea typeface="+mn-ea"/>
                          <a:cs typeface="Calibri" panose="020F0502020204030204" pitchFamily="34" charset="0"/>
                        </a:rPr>
                        <a:t>Unsure how to pick the right classes</a:t>
                      </a:r>
                    </a:p>
                  </a:txBody>
                  <a:tcPr marL="3175" marR="3175" marT="3175"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4142399849"/>
                  </a:ext>
                </a:extLst>
              </a:tr>
              <a:tr h="345061">
                <a:tc>
                  <a:txBody>
                    <a:bodyPr/>
                    <a:lstStyle/>
                    <a:p>
                      <a:pPr marL="0" algn="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Calibri" panose="020F0502020204030204" pitchFamily="34" charset="0"/>
                        </a:rPr>
                        <a:t>Can get the skills and credentials needed through other educational programs</a:t>
                      </a:r>
                    </a:p>
                  </a:txBody>
                  <a:tcPr marL="3175" marR="3175" marT="3175"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2850128044"/>
                  </a:ext>
                </a:extLst>
              </a:tr>
              <a:tr h="292943">
                <a:tc>
                  <a:txBody>
                    <a:bodyPr/>
                    <a:lstStyle/>
                    <a:p>
                      <a:pPr marL="0" algn="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Calibri" panose="020F0502020204030204" pitchFamily="34" charset="0"/>
                        </a:rPr>
                        <a:t>COVID/did not want to take virtual classes</a:t>
                      </a:r>
                    </a:p>
                  </a:txBody>
                  <a:tcPr marL="3175" marR="3175" marT="3175"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3383120742"/>
                  </a:ext>
                </a:extLst>
              </a:tr>
              <a:tr h="292943">
                <a:tc>
                  <a:txBody>
                    <a:bodyPr/>
                    <a:lstStyle/>
                    <a:p>
                      <a:pPr marL="0" algn="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Calibri" panose="020F0502020204030204" pitchFamily="34" charset="0"/>
                        </a:rPr>
                        <a:t>Not prepared for the college experience/living on my own</a:t>
                      </a:r>
                    </a:p>
                  </a:txBody>
                  <a:tcPr marL="3175" marR="3175" marT="3175"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433954273"/>
                  </a:ext>
                </a:extLst>
              </a:tr>
              <a:tr h="292943">
                <a:tc>
                  <a:txBody>
                    <a:bodyPr/>
                    <a:lstStyle/>
                    <a:p>
                      <a:pPr marL="0" algn="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Calibri" panose="020F0502020204030204" pitchFamily="34" charset="0"/>
                        </a:rPr>
                        <a:t>Not prepared academically/classes too hard</a:t>
                      </a:r>
                    </a:p>
                  </a:txBody>
                  <a:tcPr marL="3175" marR="3175" marT="3175"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1397255089"/>
                  </a:ext>
                </a:extLst>
              </a:tr>
              <a:tr h="292943">
                <a:tc>
                  <a:txBody>
                    <a:bodyPr/>
                    <a:lstStyle/>
                    <a:p>
                      <a:pPr marL="0" algn="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Calibri" panose="020F0502020204030204" pitchFamily="34" charset="0"/>
                        </a:rPr>
                        <a:t>Did not feel like I fit in/like I would fit in</a:t>
                      </a:r>
                    </a:p>
                  </a:txBody>
                  <a:tcPr marL="3175" marR="3175" marT="3175"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455966115"/>
                  </a:ext>
                </a:extLst>
              </a:tr>
              <a:tr h="345061">
                <a:tc>
                  <a:txBody>
                    <a:bodyPr/>
                    <a:lstStyle/>
                    <a:p>
                      <a:pPr marL="0" algn="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Calibri" panose="020F0502020204030204" pitchFamily="34" charset="0"/>
                        </a:rPr>
                        <a:t>Did not feel supported in college/do not feel like I would be supported in college</a:t>
                      </a:r>
                    </a:p>
                  </a:txBody>
                  <a:tcPr marL="3175" marR="3175" marT="3175"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3562082364"/>
                  </a:ext>
                </a:extLst>
              </a:tr>
              <a:tr h="292943">
                <a:tc>
                  <a:txBody>
                    <a:bodyPr/>
                    <a:lstStyle/>
                    <a:p>
                      <a:pPr marL="0" algn="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Calibri" panose="020F0502020204030204" pitchFamily="34" charset="0"/>
                        </a:rPr>
                        <a:t>Did not like classes/chosen major</a:t>
                      </a:r>
                    </a:p>
                  </a:txBody>
                  <a:tcPr marL="3175" marR="3175" marT="3175" marB="0" anchor="ctr">
                    <a:lnR w="12700" cap="flat" cmpd="sng" algn="ctr">
                      <a:noFill/>
                      <a:prstDash val="solid"/>
                      <a:round/>
                      <a:headEnd type="none" w="med" len="med"/>
                      <a:tailEnd type="none" w="med" len="med"/>
                    </a:lnR>
                    <a:noFill/>
                  </a:tcPr>
                </a:tc>
                <a:extLst>
                  <a:ext uri="{0D108BD9-81ED-4DB2-BD59-A6C34878D82A}">
                    <a16:rowId xmlns:a16="http://schemas.microsoft.com/office/drawing/2014/main" val="786890085"/>
                  </a:ext>
                </a:extLst>
              </a:tr>
              <a:tr h="292943">
                <a:tc>
                  <a:txBody>
                    <a:bodyPr/>
                    <a:lstStyle/>
                    <a:p>
                      <a:pPr marL="0" algn="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Calibri" panose="020F0502020204030204" pitchFamily="34" charset="0"/>
                        </a:rPr>
                        <a:t>Not accepted to the school I want(ed) to attend</a:t>
                      </a:r>
                    </a:p>
                  </a:txBody>
                  <a:tcPr marL="3175" marR="3175" marT="3175"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extLst>
                  <a:ext uri="{0D108BD9-81ED-4DB2-BD59-A6C34878D82A}">
                    <a16:rowId xmlns:a16="http://schemas.microsoft.com/office/drawing/2014/main" val="3847885429"/>
                  </a:ext>
                </a:extLst>
              </a:tr>
            </a:tbl>
          </a:graphicData>
        </a:graphic>
      </p:graphicFrame>
      <p:sp>
        <p:nvSpPr>
          <p:cNvPr id="2" name="Title 1">
            <a:extLst>
              <a:ext uri="{FF2B5EF4-FFF2-40B4-BE49-F238E27FC236}">
                <a16:creationId xmlns:a16="http://schemas.microsoft.com/office/drawing/2014/main" id="{AE17EE10-C0AE-4A2B-B200-8F32862214FA}"/>
              </a:ext>
            </a:extLst>
          </p:cNvPr>
          <p:cNvSpPr>
            <a:spLocks noGrp="1"/>
          </p:cNvSpPr>
          <p:nvPr>
            <p:ph type="title"/>
          </p:nvPr>
        </p:nvSpPr>
        <p:spPr>
          <a:xfrm>
            <a:off x="999743" y="-2230"/>
            <a:ext cx="9299172" cy="966019"/>
          </a:xfrm>
        </p:spPr>
        <p:txBody>
          <a:bodyPr>
            <a:noAutofit/>
          </a:bodyPr>
          <a:lstStyle/>
          <a:p>
            <a:r>
              <a:rPr lang="en-US" sz="2800" dirty="0"/>
              <a:t>Although money is the #1 obstacle, stress and uncertainty are also key barriers to college</a:t>
            </a:r>
          </a:p>
        </p:txBody>
      </p:sp>
      <p:sp>
        <p:nvSpPr>
          <p:cNvPr id="4" name="Slide Number Placeholder 3">
            <a:extLst>
              <a:ext uri="{FF2B5EF4-FFF2-40B4-BE49-F238E27FC236}">
                <a16:creationId xmlns:a16="http://schemas.microsoft.com/office/drawing/2014/main" id="{7F100696-7CE4-47A1-A592-F736B297D757}"/>
              </a:ext>
            </a:extLst>
          </p:cNvPr>
          <p:cNvSpPr>
            <a:spLocks noGrp="1"/>
          </p:cNvSpPr>
          <p:nvPr>
            <p:ph type="sldNum" sz="quarter" idx="4"/>
          </p:nvPr>
        </p:nvSpPr>
        <p:spPr/>
        <p:txBody>
          <a:bodyPr/>
          <a:lstStyle/>
          <a:p>
            <a:fld id="{62DFECC4-1679-4D45-9635-E86BD1EE09E9}" type="slidenum">
              <a:rPr lang="en-US" smtClean="0"/>
              <a:pPr/>
              <a:t>12</a:t>
            </a:fld>
            <a:endParaRPr lang="en-US"/>
          </a:p>
        </p:txBody>
      </p:sp>
      <p:sp>
        <p:nvSpPr>
          <p:cNvPr id="13" name="Rectangle 12">
            <a:extLst>
              <a:ext uri="{FF2B5EF4-FFF2-40B4-BE49-F238E27FC236}">
                <a16:creationId xmlns:a16="http://schemas.microsoft.com/office/drawing/2014/main" id="{D0BC6489-4C83-990D-A4A7-D7031E947086}"/>
              </a:ext>
            </a:extLst>
          </p:cNvPr>
          <p:cNvSpPr/>
          <p:nvPr/>
        </p:nvSpPr>
        <p:spPr>
          <a:xfrm>
            <a:off x="3725068" y="2201050"/>
            <a:ext cx="4561682" cy="302917"/>
          </a:xfrm>
          <a:prstGeom prst="rect">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4" name="Text Placeholder 5">
            <a:extLst>
              <a:ext uri="{FF2B5EF4-FFF2-40B4-BE49-F238E27FC236}">
                <a16:creationId xmlns:a16="http://schemas.microsoft.com/office/drawing/2014/main" id="{AB653228-40DA-66D7-76CB-C22197AD0660}"/>
              </a:ext>
            </a:extLst>
          </p:cNvPr>
          <p:cNvSpPr>
            <a:spLocks noGrp="1"/>
          </p:cNvSpPr>
          <p:nvPr>
            <p:ph type="body" sz="quarter" idx="13"/>
          </p:nvPr>
        </p:nvSpPr>
        <p:spPr>
          <a:xfrm>
            <a:off x="1040172" y="876926"/>
            <a:ext cx="10236788" cy="749378"/>
          </a:xfrm>
        </p:spPr>
        <p:txBody>
          <a:bodyPr>
            <a:normAutofit/>
          </a:bodyPr>
          <a:lstStyle/>
          <a:p>
            <a:r>
              <a:rPr lang="en-US" dirty="0"/>
              <a:t>Too much stress is a larger barrier for those who have already experienced college.  </a:t>
            </a:r>
          </a:p>
        </p:txBody>
      </p:sp>
    </p:spTree>
    <p:extLst>
      <p:ext uri="{BB962C8B-B14F-4D97-AF65-F5344CB8AC3E}">
        <p14:creationId xmlns:p14="http://schemas.microsoft.com/office/powerpoint/2010/main" val="106857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7EE10-C0AE-4A2B-B200-8F32862214FA}"/>
              </a:ext>
            </a:extLst>
          </p:cNvPr>
          <p:cNvSpPr>
            <a:spLocks noGrp="1"/>
          </p:cNvSpPr>
          <p:nvPr>
            <p:ph type="title"/>
          </p:nvPr>
        </p:nvSpPr>
        <p:spPr/>
        <p:txBody>
          <a:bodyPr>
            <a:normAutofit fontScale="90000"/>
          </a:bodyPr>
          <a:lstStyle/>
          <a:p>
            <a:r>
              <a:rPr lang="en-US" dirty="0"/>
              <a:t>In addition to helping with debt, many of the solutions to help with college receive positive reactions</a:t>
            </a:r>
          </a:p>
        </p:txBody>
      </p:sp>
      <p:sp>
        <p:nvSpPr>
          <p:cNvPr id="4" name="Slide Number Placeholder 3">
            <a:extLst>
              <a:ext uri="{FF2B5EF4-FFF2-40B4-BE49-F238E27FC236}">
                <a16:creationId xmlns:a16="http://schemas.microsoft.com/office/drawing/2014/main" id="{7F100696-7CE4-47A1-A592-F736B297D757}"/>
              </a:ext>
            </a:extLst>
          </p:cNvPr>
          <p:cNvSpPr>
            <a:spLocks noGrp="1"/>
          </p:cNvSpPr>
          <p:nvPr>
            <p:ph type="sldNum" sz="quarter" idx="4"/>
          </p:nvPr>
        </p:nvSpPr>
        <p:spPr/>
        <p:txBody>
          <a:bodyPr/>
          <a:lstStyle/>
          <a:p>
            <a:fld id="{62DFECC4-1679-4D45-9635-E86BD1EE09E9}" type="slidenum">
              <a:rPr lang="en-US" smtClean="0"/>
              <a:pPr/>
              <a:t>13</a:t>
            </a:fld>
            <a:endParaRPr lang="en-US"/>
          </a:p>
        </p:txBody>
      </p:sp>
      <p:sp>
        <p:nvSpPr>
          <p:cNvPr id="6" name="Text Placeholder 5">
            <a:extLst>
              <a:ext uri="{FF2B5EF4-FFF2-40B4-BE49-F238E27FC236}">
                <a16:creationId xmlns:a16="http://schemas.microsoft.com/office/drawing/2014/main" id="{0F0EF77C-08CE-452B-A693-0C8AEDC1BA58}"/>
              </a:ext>
            </a:extLst>
          </p:cNvPr>
          <p:cNvSpPr>
            <a:spLocks noGrp="1"/>
          </p:cNvSpPr>
          <p:nvPr>
            <p:ph type="body" sz="quarter" idx="13"/>
          </p:nvPr>
        </p:nvSpPr>
        <p:spPr>
          <a:xfrm>
            <a:off x="949795" y="966020"/>
            <a:ext cx="10927780" cy="966018"/>
          </a:xfrm>
        </p:spPr>
        <p:txBody>
          <a:bodyPr>
            <a:normAutofit/>
          </a:bodyPr>
          <a:lstStyle/>
          <a:p>
            <a:endParaRPr lang="en-US" dirty="0"/>
          </a:p>
          <a:p>
            <a:endParaRPr lang="en-US" dirty="0"/>
          </a:p>
          <a:p>
            <a:endParaRPr lang="en-US" dirty="0"/>
          </a:p>
        </p:txBody>
      </p:sp>
      <p:graphicFrame>
        <p:nvGraphicFramePr>
          <p:cNvPr id="8" name="Chart 7">
            <a:extLst>
              <a:ext uri="{FF2B5EF4-FFF2-40B4-BE49-F238E27FC236}">
                <a16:creationId xmlns:a16="http://schemas.microsoft.com/office/drawing/2014/main" id="{0B6E58B0-D6E5-42DB-923C-51AE83971827}"/>
              </a:ext>
            </a:extLst>
          </p:cNvPr>
          <p:cNvGraphicFramePr/>
          <p:nvPr>
            <p:extLst>
              <p:ext uri="{D42A27DB-BD31-4B8C-83A1-F6EECF244321}">
                <p14:modId xmlns:p14="http://schemas.microsoft.com/office/powerpoint/2010/main" val="3610854801"/>
              </p:ext>
            </p:extLst>
          </p:nvPr>
        </p:nvGraphicFramePr>
        <p:xfrm>
          <a:off x="713655" y="1369852"/>
          <a:ext cx="11564071" cy="527250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9E1DCD23-3BD5-8029-7CB3-D7C22EBBB51E}"/>
              </a:ext>
            </a:extLst>
          </p:cNvPr>
          <p:cNvSpPr/>
          <p:nvPr/>
        </p:nvSpPr>
        <p:spPr>
          <a:xfrm>
            <a:off x="616226" y="3650259"/>
            <a:ext cx="8527774" cy="474480"/>
          </a:xfrm>
          <a:prstGeom prst="rect">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1B2B0C95-BC15-9DF8-EB63-C3FDD5B804AA}"/>
              </a:ext>
            </a:extLst>
          </p:cNvPr>
          <p:cNvSpPr/>
          <p:nvPr/>
        </p:nvSpPr>
        <p:spPr>
          <a:xfrm>
            <a:off x="616226" y="4925783"/>
            <a:ext cx="8541028" cy="474480"/>
          </a:xfrm>
          <a:prstGeom prst="rect">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231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Chart 51">
            <a:extLst>
              <a:ext uri="{FF2B5EF4-FFF2-40B4-BE49-F238E27FC236}">
                <a16:creationId xmlns:a16="http://schemas.microsoft.com/office/drawing/2014/main" id="{7CB78505-3654-44BB-980E-11A06B67AF7D}"/>
              </a:ext>
            </a:extLst>
          </p:cNvPr>
          <p:cNvGraphicFramePr/>
          <p:nvPr>
            <p:extLst>
              <p:ext uri="{D42A27DB-BD31-4B8C-83A1-F6EECF244321}">
                <p14:modId xmlns:p14="http://schemas.microsoft.com/office/powerpoint/2010/main" val="1115387476"/>
              </p:ext>
            </p:extLst>
          </p:nvPr>
        </p:nvGraphicFramePr>
        <p:xfrm>
          <a:off x="1935932" y="1603823"/>
          <a:ext cx="8320135" cy="4767994"/>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
          </p:nvPr>
        </p:nvSpPr>
        <p:spPr/>
        <p:txBody>
          <a:bodyPr/>
          <a:lstStyle/>
          <a:p>
            <a:fld id="{62DFECC4-1679-4D45-9635-E86BD1EE09E9}" type="slidenum">
              <a:rPr lang="en-US" smtClean="0"/>
              <a:pPr/>
              <a:t>14</a:t>
            </a:fld>
            <a:endParaRPr lang="en-US" dirty="0"/>
          </a:p>
        </p:txBody>
      </p:sp>
      <p:sp>
        <p:nvSpPr>
          <p:cNvPr id="28" name="Title 1">
            <a:extLst>
              <a:ext uri="{FF2B5EF4-FFF2-40B4-BE49-F238E27FC236}">
                <a16:creationId xmlns:a16="http://schemas.microsoft.com/office/drawing/2014/main" id="{F6D5DE46-B2A5-47E4-B7EB-4DED823AC014}"/>
              </a:ext>
            </a:extLst>
          </p:cNvPr>
          <p:cNvSpPr>
            <a:spLocks noGrp="1"/>
          </p:cNvSpPr>
          <p:nvPr>
            <p:ph type="title"/>
          </p:nvPr>
        </p:nvSpPr>
        <p:spPr>
          <a:xfrm>
            <a:off x="446232" y="171858"/>
            <a:ext cx="9766913" cy="929473"/>
          </a:xfrm>
        </p:spPr>
        <p:txBody>
          <a:bodyPr anchor="b">
            <a:noAutofit/>
          </a:bodyPr>
          <a:lstStyle/>
          <a:p>
            <a:r>
              <a:rPr lang="en-US" sz="3200" dirty="0"/>
              <a:t>Segmentation Analysis, based on key psychographic variables, reveals targets for supports and intervention</a:t>
            </a:r>
          </a:p>
        </p:txBody>
      </p:sp>
      <p:sp>
        <p:nvSpPr>
          <p:cNvPr id="5" name="TextBox 4">
            <a:extLst>
              <a:ext uri="{FF2B5EF4-FFF2-40B4-BE49-F238E27FC236}">
                <a16:creationId xmlns:a16="http://schemas.microsoft.com/office/drawing/2014/main" id="{B42A365D-4CAC-1F91-DE43-E7893F91C40B}"/>
              </a:ext>
            </a:extLst>
          </p:cNvPr>
          <p:cNvSpPr txBox="1"/>
          <p:nvPr/>
        </p:nvSpPr>
        <p:spPr>
          <a:xfrm>
            <a:off x="4695523" y="1234491"/>
            <a:ext cx="2800952" cy="369332"/>
          </a:xfrm>
          <a:prstGeom prst="rect">
            <a:avLst/>
          </a:prstGeom>
          <a:noFill/>
        </p:spPr>
        <p:txBody>
          <a:bodyPr wrap="square" rtlCol="0">
            <a:spAutoFit/>
          </a:bodyPr>
          <a:lstStyle/>
          <a:p>
            <a:pPr algn="ctr"/>
            <a:r>
              <a:rPr lang="en-US" b="1" dirty="0">
                <a:solidFill>
                  <a:srgbClr val="595959"/>
                </a:solidFill>
                <a:latin typeface="Calibri" panose="020F0502020204030204" pitchFamily="34" charset="0"/>
                <a:cs typeface="Calibri" panose="020F0502020204030204" pitchFamily="34" charset="0"/>
              </a:rPr>
              <a:t>Audience Segments</a:t>
            </a:r>
          </a:p>
        </p:txBody>
      </p:sp>
      <p:sp>
        <p:nvSpPr>
          <p:cNvPr id="7" name="Speech Bubble: Rectangle 6">
            <a:extLst>
              <a:ext uri="{FF2B5EF4-FFF2-40B4-BE49-F238E27FC236}">
                <a16:creationId xmlns:a16="http://schemas.microsoft.com/office/drawing/2014/main" id="{72686963-E0EA-535C-23B3-C168B45DD57C}"/>
              </a:ext>
            </a:extLst>
          </p:cNvPr>
          <p:cNvSpPr/>
          <p:nvPr/>
        </p:nvSpPr>
        <p:spPr>
          <a:xfrm>
            <a:off x="771525" y="2105025"/>
            <a:ext cx="2714625" cy="1419225"/>
          </a:xfrm>
          <a:prstGeom prst="wedgeRectCallout">
            <a:avLst>
              <a:gd name="adj1" fmla="val 64881"/>
              <a:gd name="adj2" fmla="val 24853"/>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They question the value of college and need reassurance and support that pursuing a degree is “worth it.”</a:t>
            </a:r>
          </a:p>
        </p:txBody>
      </p:sp>
      <p:sp>
        <p:nvSpPr>
          <p:cNvPr id="8" name="Speech Bubble: Rectangle 7">
            <a:extLst>
              <a:ext uri="{FF2B5EF4-FFF2-40B4-BE49-F238E27FC236}">
                <a16:creationId xmlns:a16="http://schemas.microsoft.com/office/drawing/2014/main" id="{8FEEE8D2-45D7-1094-F75A-53C5BE317126}"/>
              </a:ext>
            </a:extLst>
          </p:cNvPr>
          <p:cNvSpPr/>
          <p:nvPr/>
        </p:nvSpPr>
        <p:spPr>
          <a:xfrm>
            <a:off x="1066800" y="5276442"/>
            <a:ext cx="2714625" cy="1419225"/>
          </a:xfrm>
          <a:prstGeom prst="wedgeRectCallout">
            <a:avLst>
              <a:gd name="adj1" fmla="val 69443"/>
              <a:gd name="adj2" fmla="val 5390"/>
            </a:avLst>
          </a:prstGeom>
          <a:noFill/>
          <a:ln>
            <a:solidFill>
              <a:srgbClr val="FDA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These individuals question whether they should disrupt their lives/livelihoods to obtain a degree.</a:t>
            </a:r>
          </a:p>
        </p:txBody>
      </p:sp>
      <p:sp>
        <p:nvSpPr>
          <p:cNvPr id="9" name="Speech Bubble: Rectangle 8">
            <a:extLst>
              <a:ext uri="{FF2B5EF4-FFF2-40B4-BE49-F238E27FC236}">
                <a16:creationId xmlns:a16="http://schemas.microsoft.com/office/drawing/2014/main" id="{27DF000E-3C1F-635B-72BB-5B02377B4670}"/>
              </a:ext>
            </a:extLst>
          </p:cNvPr>
          <p:cNvSpPr/>
          <p:nvPr/>
        </p:nvSpPr>
        <p:spPr>
          <a:xfrm>
            <a:off x="8431981" y="1470663"/>
            <a:ext cx="2714625" cy="1419225"/>
          </a:xfrm>
          <a:prstGeom prst="wedgeRectCallout">
            <a:avLst>
              <a:gd name="adj1" fmla="val -63540"/>
              <a:gd name="adj2" fmla="val 29551"/>
            </a:avLst>
          </a:prstGeom>
          <a:noFill/>
          <a:ln>
            <a:solidFill>
              <a:srgbClr val="EF0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This segment does not see the value of college nor their path to going/returning.</a:t>
            </a:r>
          </a:p>
        </p:txBody>
      </p:sp>
      <p:sp>
        <p:nvSpPr>
          <p:cNvPr id="10" name="Speech Bubble: Rectangle 9">
            <a:extLst>
              <a:ext uri="{FF2B5EF4-FFF2-40B4-BE49-F238E27FC236}">
                <a16:creationId xmlns:a16="http://schemas.microsoft.com/office/drawing/2014/main" id="{E59E86D7-4D65-8C8B-58B0-260DCC830140}"/>
              </a:ext>
            </a:extLst>
          </p:cNvPr>
          <p:cNvSpPr/>
          <p:nvPr/>
        </p:nvSpPr>
        <p:spPr>
          <a:xfrm>
            <a:off x="8898754" y="3968113"/>
            <a:ext cx="3053063" cy="1419225"/>
          </a:xfrm>
          <a:prstGeom prst="wedgeRectCallout">
            <a:avLst>
              <a:gd name="adj1" fmla="val -67751"/>
              <a:gd name="adj2" fmla="val -15415"/>
            </a:avLst>
          </a:prstGeom>
          <a:noFill/>
          <a:ln>
            <a:solidFill>
              <a:srgbClr val="68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They have the strongest intent to go/return to college but must navigate challenges (and would welcome supports) to do so.</a:t>
            </a:r>
          </a:p>
        </p:txBody>
      </p:sp>
    </p:spTree>
    <p:extLst>
      <p:ext uri="{BB962C8B-B14F-4D97-AF65-F5344CB8AC3E}">
        <p14:creationId xmlns:p14="http://schemas.microsoft.com/office/powerpoint/2010/main" val="1664849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02FC9-7833-4857-8296-02E9D0D45122}"/>
              </a:ext>
            </a:extLst>
          </p:cNvPr>
          <p:cNvSpPr>
            <a:spLocks noGrp="1"/>
          </p:cNvSpPr>
          <p:nvPr>
            <p:ph type="title"/>
          </p:nvPr>
        </p:nvSpPr>
        <p:spPr/>
        <p:txBody>
          <a:bodyPr/>
          <a:lstStyle/>
          <a:p>
            <a:r>
              <a:rPr lang="en-US" dirty="0"/>
              <a:t>Key Insights and Implications for the Field</a:t>
            </a:r>
          </a:p>
        </p:txBody>
      </p:sp>
      <p:sp>
        <p:nvSpPr>
          <p:cNvPr id="6" name="Content Placeholder 5">
            <a:extLst>
              <a:ext uri="{FF2B5EF4-FFF2-40B4-BE49-F238E27FC236}">
                <a16:creationId xmlns:a16="http://schemas.microsoft.com/office/drawing/2014/main" id="{EBBCDC4B-B927-4CF2-A746-A5C24A189DF2}"/>
              </a:ext>
            </a:extLst>
          </p:cNvPr>
          <p:cNvSpPr>
            <a:spLocks noGrp="1"/>
          </p:cNvSpPr>
          <p:nvPr>
            <p:ph idx="1"/>
          </p:nvPr>
        </p:nvSpPr>
        <p:spPr>
          <a:xfrm>
            <a:off x="1273629" y="1008245"/>
            <a:ext cx="10245269" cy="4538144"/>
          </a:xfrm>
        </p:spPr>
        <p:txBody>
          <a:bodyPr>
            <a:noAutofit/>
          </a:bodyPr>
          <a:lstStyle/>
          <a:p>
            <a:pPr marL="0" indent="0">
              <a:spcBef>
                <a:spcPts val="600"/>
              </a:spcBef>
              <a:spcAft>
                <a:spcPts val="600"/>
              </a:spcAft>
              <a:buNone/>
            </a:pPr>
            <a:r>
              <a:rPr lang="en-US" sz="1500" b="1" dirty="0"/>
              <a:t>The question of those moving away from college is not solely one of demographics.</a:t>
            </a:r>
            <a:r>
              <a:rPr lang="en-US" sz="1500" dirty="0"/>
              <a:t>  Psychographics, such as satisfaction with ones’ current life situation, confidence, as well as a “connection to college” (e.g., have previously taken classes and/or have a parent with a college degree) foster a greater likelihood to attend/return to college.  </a:t>
            </a:r>
          </a:p>
          <a:p>
            <a:pPr marL="0" indent="0">
              <a:spcBef>
                <a:spcPts val="600"/>
              </a:spcBef>
              <a:spcAft>
                <a:spcPts val="600"/>
              </a:spcAft>
              <a:buNone/>
            </a:pPr>
            <a:endParaRPr lang="en-US" sz="1000" dirty="0"/>
          </a:p>
          <a:p>
            <a:pPr marL="0" indent="0">
              <a:spcBef>
                <a:spcPts val="600"/>
              </a:spcBef>
              <a:spcAft>
                <a:spcPts val="600"/>
              </a:spcAft>
              <a:buNone/>
            </a:pPr>
            <a:r>
              <a:rPr lang="en-US" sz="1500" b="1" dirty="0"/>
              <a:t>The education </a:t>
            </a:r>
            <a:r>
              <a:rPr lang="en-US" sz="1500" b="1" i="1" dirty="0"/>
              <a:t>marketplace</a:t>
            </a:r>
            <a:r>
              <a:rPr lang="en-US" sz="1500" b="1" dirty="0"/>
              <a:t> has fundamentally shifted</a:t>
            </a:r>
            <a:r>
              <a:rPr lang="en-US" sz="1500" dirty="0"/>
              <a:t>. Of course, there are more education options than ever before. Whether through YouTube, stackable courses, certifications, or on-the-job training, this audience sees multiple avenues for learning outside of a college or university, and they have taken advantage of them.  The reference to the arena as a “marketplace” is important to emphasize—this audience makes their decisions about education based on value, investment, and opportunity cost.  As such, the traditional value proposition of college as a place of exploration and finding one’s passion misses the mark for many.</a:t>
            </a:r>
          </a:p>
          <a:p>
            <a:pPr marL="0" indent="0">
              <a:spcBef>
                <a:spcPts val="600"/>
              </a:spcBef>
              <a:spcAft>
                <a:spcPts val="600"/>
              </a:spcAft>
              <a:buNone/>
            </a:pPr>
            <a:endParaRPr lang="en-US" sz="1500" dirty="0"/>
          </a:p>
          <a:p>
            <a:pPr marL="0" indent="0">
              <a:spcBef>
                <a:spcPts val="600"/>
              </a:spcBef>
              <a:spcAft>
                <a:spcPts val="600"/>
              </a:spcAft>
              <a:buNone/>
            </a:pPr>
            <a:r>
              <a:rPr lang="en-US" sz="1500" b="1" dirty="0"/>
              <a:t>The language and pathways associated with higher education do not resonate.</a:t>
            </a:r>
            <a:r>
              <a:rPr lang="en-US" sz="1500" dirty="0"/>
              <a:t> This audience does not use nor understand the term, “Postsecondary Education,” and as such, it fails to clearly communicate educational opportunities after high school. Also, this audience contends that high school should have done/do more to prepare and support students for paths other than college.  Although they value the soft skills learned in high school, they identify little else that prepared them for the real world.  </a:t>
            </a:r>
          </a:p>
          <a:p>
            <a:pPr marL="0" indent="0">
              <a:spcBef>
                <a:spcPts val="600"/>
              </a:spcBef>
              <a:spcAft>
                <a:spcPts val="600"/>
              </a:spcAft>
              <a:buNone/>
            </a:pPr>
            <a:endParaRPr lang="en-US" sz="1500" dirty="0"/>
          </a:p>
          <a:p>
            <a:pPr marL="0" indent="0">
              <a:spcBef>
                <a:spcPts val="600"/>
              </a:spcBef>
              <a:spcAft>
                <a:spcPts val="600"/>
              </a:spcAft>
              <a:buNone/>
            </a:pPr>
            <a:r>
              <a:rPr lang="en-US" sz="1500" b="1" dirty="0"/>
              <a:t>Obtaining a college degree is on “off the table” for much of this audience; however, they desire a guarantee that it will be worth their time and money—both during school and after graduation.</a:t>
            </a:r>
            <a:r>
              <a:rPr lang="en-US" sz="1500" dirty="0"/>
              <a:t>  A majority of this audience is willing to pay for a college education if they know they will get something “real” in return.  Creating such a successful path would include financial supports but also guidance to take the right courses and manage stress/anxiety while in school and assistance with getting a good job upon receiving their degree.  </a:t>
            </a:r>
          </a:p>
        </p:txBody>
      </p:sp>
      <p:sp>
        <p:nvSpPr>
          <p:cNvPr id="3" name="Slide Number Placeholder 2">
            <a:extLst>
              <a:ext uri="{FF2B5EF4-FFF2-40B4-BE49-F238E27FC236}">
                <a16:creationId xmlns:a16="http://schemas.microsoft.com/office/drawing/2014/main" id="{8C0F6523-CC87-4B65-ABCA-3754569A7DB1}"/>
              </a:ext>
            </a:extLst>
          </p:cNvPr>
          <p:cNvSpPr>
            <a:spLocks noGrp="1"/>
          </p:cNvSpPr>
          <p:nvPr>
            <p:ph type="sldNum" sz="quarter" idx="4"/>
          </p:nvPr>
        </p:nvSpPr>
        <p:spPr/>
        <p:txBody>
          <a:bodyPr/>
          <a:lstStyle/>
          <a:p>
            <a:fld id="{62DFECC4-1679-4D45-9635-E86BD1EE09E9}" type="slidenum">
              <a:rPr lang="en-US" smtClean="0"/>
              <a:pPr/>
              <a:t>15</a:t>
            </a:fld>
            <a:endParaRPr lang="en-US" dirty="0"/>
          </a:p>
        </p:txBody>
      </p:sp>
      <p:sp>
        <p:nvSpPr>
          <p:cNvPr id="8" name="Oval 7">
            <a:extLst>
              <a:ext uri="{FF2B5EF4-FFF2-40B4-BE49-F238E27FC236}">
                <a16:creationId xmlns:a16="http://schemas.microsoft.com/office/drawing/2014/main" id="{91C9BC63-CDDF-46B2-B824-0DAD50B43886}"/>
              </a:ext>
            </a:extLst>
          </p:cNvPr>
          <p:cNvSpPr/>
          <p:nvPr/>
        </p:nvSpPr>
        <p:spPr>
          <a:xfrm>
            <a:off x="591521" y="101323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 name="Oval 8">
            <a:extLst>
              <a:ext uri="{FF2B5EF4-FFF2-40B4-BE49-F238E27FC236}">
                <a16:creationId xmlns:a16="http://schemas.microsoft.com/office/drawing/2014/main" id="{6488A071-5763-4978-9037-FA2BF082B3AB}"/>
              </a:ext>
            </a:extLst>
          </p:cNvPr>
          <p:cNvSpPr/>
          <p:nvPr/>
        </p:nvSpPr>
        <p:spPr>
          <a:xfrm>
            <a:off x="591521" y="2311825"/>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0" name="Oval 9">
            <a:extLst>
              <a:ext uri="{FF2B5EF4-FFF2-40B4-BE49-F238E27FC236}">
                <a16:creationId xmlns:a16="http://schemas.microsoft.com/office/drawing/2014/main" id="{73436BF3-AF14-4CB2-B1DF-0D1C61A898FF}"/>
              </a:ext>
            </a:extLst>
          </p:cNvPr>
          <p:cNvSpPr/>
          <p:nvPr/>
        </p:nvSpPr>
        <p:spPr>
          <a:xfrm>
            <a:off x="591521" y="3886105"/>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1" name="Oval 10">
            <a:extLst>
              <a:ext uri="{FF2B5EF4-FFF2-40B4-BE49-F238E27FC236}">
                <a16:creationId xmlns:a16="http://schemas.microsoft.com/office/drawing/2014/main" id="{0735D6EF-3677-4A93-81B6-4BE23DEF64E6}"/>
              </a:ext>
            </a:extLst>
          </p:cNvPr>
          <p:cNvSpPr/>
          <p:nvPr/>
        </p:nvSpPr>
        <p:spPr>
          <a:xfrm>
            <a:off x="591521" y="5234532"/>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119903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3"/>
          <p:cNvSpPr txBox="1">
            <a:spLocks noChangeArrowheads="1"/>
          </p:cNvSpPr>
          <p:nvPr/>
        </p:nvSpPr>
        <p:spPr bwMode="auto">
          <a:xfrm>
            <a:off x="4027968" y="3343962"/>
            <a:ext cx="413606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spcBef>
                <a:spcPts val="1200"/>
              </a:spcBef>
            </a:pPr>
            <a:r>
              <a:rPr lang="en-US" sz="1600" dirty="0">
                <a:solidFill>
                  <a:prstClr val="white"/>
                </a:solidFill>
                <a:latin typeface="Neutraface2TextTT Book" panose="02000700050000020004" pitchFamily="2" charset="0"/>
              </a:rPr>
              <a:t>For additional information, please contact:</a:t>
            </a:r>
          </a:p>
          <a:p>
            <a:pPr algn="ctr" eaLnBrk="1" hangingPunct="1">
              <a:spcBef>
                <a:spcPts val="1200"/>
              </a:spcBef>
            </a:pPr>
            <a:r>
              <a:rPr lang="en-US" sz="1600" dirty="0">
                <a:solidFill>
                  <a:prstClr val="white"/>
                </a:solidFill>
                <a:latin typeface="Neutraface2TextTT Book" panose="02000700050000020004" pitchFamily="2" charset="0"/>
              </a:rPr>
              <a:t>Adam Burns | burns@edgeresearch.com</a:t>
            </a:r>
          </a:p>
          <a:p>
            <a:pPr algn="ctr" eaLnBrk="1" hangingPunct="1">
              <a:spcBef>
                <a:spcPts val="1200"/>
              </a:spcBef>
            </a:pPr>
            <a:r>
              <a:rPr lang="en-US" sz="1600" dirty="0">
                <a:solidFill>
                  <a:prstClr val="white"/>
                </a:solidFill>
                <a:latin typeface="Neutraface2TextTT Book" panose="02000700050000020004" pitchFamily="2" charset="0"/>
              </a:rPr>
              <a:t>Pam Loeb | loeb@edgeresearch.com</a:t>
            </a:r>
          </a:p>
          <a:p>
            <a:pPr algn="ctr" eaLnBrk="1" hangingPunct="1">
              <a:spcBef>
                <a:spcPts val="1200"/>
              </a:spcBef>
              <a:spcAft>
                <a:spcPts val="1200"/>
              </a:spcAft>
            </a:pPr>
            <a:r>
              <a:rPr lang="en-US" sz="1600" dirty="0">
                <a:solidFill>
                  <a:prstClr val="white"/>
                </a:solidFill>
                <a:latin typeface="Neutraface2TextTT Book" panose="02000700050000020004" pitchFamily="2" charset="0"/>
              </a:rPr>
              <a:t>Lydia Redway | redway@edgeresearch.com</a:t>
            </a:r>
          </a:p>
          <a:p>
            <a:pPr algn="ctr" eaLnBrk="1" hangingPunct="1"/>
            <a:r>
              <a:rPr lang="en-US" sz="1600" dirty="0">
                <a:solidFill>
                  <a:prstClr val="white"/>
                </a:solidFill>
                <a:latin typeface="Neutraface2TextTT Book" panose="02000700050000020004" pitchFamily="2" charset="0"/>
              </a:rPr>
              <a:t>Bennett Berman | berman@edgeresearch.com</a:t>
            </a:r>
          </a:p>
          <a:p>
            <a:pPr algn="ctr" eaLnBrk="1" hangingPunct="1"/>
            <a:endParaRPr lang="en-US" sz="1600" dirty="0">
              <a:solidFill>
                <a:prstClr val="white"/>
              </a:solidFill>
              <a:latin typeface="Neutraface2TextTT Book" panose="02000700050000020004" pitchFamily="2" charset="0"/>
            </a:endParaRPr>
          </a:p>
          <a:p>
            <a:pPr algn="ctr" eaLnBrk="1" hangingPunct="1"/>
            <a:r>
              <a:rPr lang="en-US" sz="1600" dirty="0">
                <a:solidFill>
                  <a:prstClr val="white"/>
                </a:solidFill>
                <a:latin typeface="Neutraface2TextTT Book" panose="02000700050000020004" pitchFamily="2" charset="0"/>
              </a:rPr>
              <a:t>Edge Research</a:t>
            </a:r>
          </a:p>
          <a:p>
            <a:pPr algn="ctr" eaLnBrk="1" hangingPunct="1"/>
            <a:r>
              <a:rPr lang="en-US" sz="1600" dirty="0">
                <a:solidFill>
                  <a:prstClr val="white"/>
                </a:solidFill>
                <a:latin typeface="Neutraface2TextTT Book" panose="02000700050000020004" pitchFamily="2" charset="0"/>
              </a:rPr>
              <a:t>1560 Wilson Blvd, Suite 475</a:t>
            </a:r>
          </a:p>
          <a:p>
            <a:pPr algn="ctr" eaLnBrk="1" hangingPunct="1"/>
            <a:r>
              <a:rPr lang="en-US" sz="1600" dirty="0">
                <a:solidFill>
                  <a:prstClr val="white"/>
                </a:solidFill>
                <a:latin typeface="Neutraface2TextTT Book" panose="02000700050000020004" pitchFamily="2" charset="0"/>
              </a:rPr>
              <a:t>Arlington, VA 22209</a:t>
            </a:r>
          </a:p>
          <a:p>
            <a:pPr algn="ctr" eaLnBrk="1" hangingPunct="1"/>
            <a:r>
              <a:rPr lang="en-US" sz="1600" dirty="0">
                <a:solidFill>
                  <a:prstClr val="white"/>
                </a:solidFill>
                <a:latin typeface="Neutraface2TextTT Book" panose="02000700050000020004" pitchFamily="2" charset="0"/>
              </a:rPr>
              <a:t>www.edgeresearch.com</a:t>
            </a:r>
          </a:p>
          <a:p>
            <a:pPr algn="ctr" eaLnBrk="1" hangingPunct="1"/>
            <a:r>
              <a:rPr lang="en-US" sz="1600" dirty="0">
                <a:solidFill>
                  <a:prstClr val="white"/>
                </a:solidFill>
                <a:latin typeface="Neutraface2TextTT Book" panose="02000700050000020004" pitchFamily="2" charset="0"/>
              </a:rPr>
              <a:t>@EdgeResearchDC</a:t>
            </a:r>
          </a:p>
        </p:txBody>
      </p:sp>
    </p:spTree>
    <p:extLst>
      <p:ext uri="{BB962C8B-B14F-4D97-AF65-F5344CB8AC3E}">
        <p14:creationId xmlns:p14="http://schemas.microsoft.com/office/powerpoint/2010/main" val="3312654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E5497F1-53B7-40AB-A5A7-CE03A80D6BC8}"/>
              </a:ext>
            </a:extLst>
          </p:cNvPr>
          <p:cNvGrpSpPr/>
          <p:nvPr/>
        </p:nvGrpSpPr>
        <p:grpSpPr>
          <a:xfrm>
            <a:off x="511233" y="1815934"/>
            <a:ext cx="10644330" cy="3226131"/>
            <a:chOff x="672372" y="2577683"/>
            <a:chExt cx="10644330" cy="2758546"/>
          </a:xfrm>
        </p:grpSpPr>
        <p:sp>
          <p:nvSpPr>
            <p:cNvPr id="9" name="Freeform: Shape 8">
              <a:extLst>
                <a:ext uri="{FF2B5EF4-FFF2-40B4-BE49-F238E27FC236}">
                  <a16:creationId xmlns:a16="http://schemas.microsoft.com/office/drawing/2014/main" id="{635C82DD-7F3F-431D-96EF-1FFE49B4BA3A}"/>
                </a:ext>
              </a:extLst>
            </p:cNvPr>
            <p:cNvSpPr/>
            <p:nvPr/>
          </p:nvSpPr>
          <p:spPr>
            <a:xfrm>
              <a:off x="672372" y="2577683"/>
              <a:ext cx="1745163" cy="825949"/>
            </a:xfrm>
            <a:custGeom>
              <a:avLst/>
              <a:gdLst>
                <a:gd name="connsiteX0" fmla="*/ 0 w 1745163"/>
                <a:gd name="connsiteY0" fmla="*/ 82595 h 825949"/>
                <a:gd name="connsiteX1" fmla="*/ 82595 w 1745163"/>
                <a:gd name="connsiteY1" fmla="*/ 0 h 825949"/>
                <a:gd name="connsiteX2" fmla="*/ 1662568 w 1745163"/>
                <a:gd name="connsiteY2" fmla="*/ 0 h 825949"/>
                <a:gd name="connsiteX3" fmla="*/ 1745163 w 1745163"/>
                <a:gd name="connsiteY3" fmla="*/ 82595 h 825949"/>
                <a:gd name="connsiteX4" fmla="*/ 1745163 w 1745163"/>
                <a:gd name="connsiteY4" fmla="*/ 743354 h 825949"/>
                <a:gd name="connsiteX5" fmla="*/ 1662568 w 1745163"/>
                <a:gd name="connsiteY5" fmla="*/ 825949 h 825949"/>
                <a:gd name="connsiteX6" fmla="*/ 82595 w 1745163"/>
                <a:gd name="connsiteY6" fmla="*/ 825949 h 825949"/>
                <a:gd name="connsiteX7" fmla="*/ 0 w 1745163"/>
                <a:gd name="connsiteY7" fmla="*/ 743354 h 825949"/>
                <a:gd name="connsiteX8" fmla="*/ 0 w 1745163"/>
                <a:gd name="connsiteY8" fmla="*/ 82595 h 8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163" h="825949">
                  <a:moveTo>
                    <a:pt x="0" y="82595"/>
                  </a:moveTo>
                  <a:cubicBezTo>
                    <a:pt x="0" y="36979"/>
                    <a:pt x="36979" y="0"/>
                    <a:pt x="82595" y="0"/>
                  </a:cubicBezTo>
                  <a:lnTo>
                    <a:pt x="1662568" y="0"/>
                  </a:lnTo>
                  <a:cubicBezTo>
                    <a:pt x="1708184" y="0"/>
                    <a:pt x="1745163" y="36979"/>
                    <a:pt x="1745163" y="82595"/>
                  </a:cubicBezTo>
                  <a:lnTo>
                    <a:pt x="1745163" y="743354"/>
                  </a:lnTo>
                  <a:cubicBezTo>
                    <a:pt x="1745163" y="788970"/>
                    <a:pt x="1708184" y="825949"/>
                    <a:pt x="1662568" y="825949"/>
                  </a:cubicBezTo>
                  <a:lnTo>
                    <a:pt x="82595" y="825949"/>
                  </a:lnTo>
                  <a:cubicBezTo>
                    <a:pt x="36979" y="825949"/>
                    <a:pt x="0" y="788970"/>
                    <a:pt x="0" y="743354"/>
                  </a:cubicBezTo>
                  <a:lnTo>
                    <a:pt x="0" y="825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99568" rIns="99568" bIns="328657" numCol="1" spcCol="1270" anchor="t" anchorCtr="0">
              <a:noAutofit/>
            </a:bodyPr>
            <a:lstStyle/>
            <a:p>
              <a:pPr marL="0" lvl="0" indent="0" algn="l" defTabSz="622300">
                <a:lnSpc>
                  <a:spcPct val="90000"/>
                </a:lnSpc>
                <a:spcBef>
                  <a:spcPct val="0"/>
                </a:spcBef>
                <a:spcAft>
                  <a:spcPct val="35000"/>
                </a:spcAft>
                <a:buNone/>
              </a:pPr>
              <a:r>
                <a:rPr lang="en-US" b="1" kern="1200" dirty="0"/>
                <a:t>Qualitative Research</a:t>
              </a:r>
            </a:p>
          </p:txBody>
        </p:sp>
        <p:sp>
          <p:nvSpPr>
            <p:cNvPr id="10" name="Freeform: Shape 9">
              <a:extLst>
                <a:ext uri="{FF2B5EF4-FFF2-40B4-BE49-F238E27FC236}">
                  <a16:creationId xmlns:a16="http://schemas.microsoft.com/office/drawing/2014/main" id="{334C0C9F-A228-45EB-93EC-C6B10B4DD775}"/>
                </a:ext>
              </a:extLst>
            </p:cNvPr>
            <p:cNvSpPr/>
            <p:nvPr/>
          </p:nvSpPr>
          <p:spPr>
            <a:xfrm>
              <a:off x="1029815" y="3269829"/>
              <a:ext cx="1876671" cy="2066400"/>
            </a:xfrm>
            <a:custGeom>
              <a:avLst/>
              <a:gdLst>
                <a:gd name="connsiteX0" fmla="*/ 0 w 1745163"/>
                <a:gd name="connsiteY0" fmla="*/ 174516 h 2066400"/>
                <a:gd name="connsiteX1" fmla="*/ 174516 w 1745163"/>
                <a:gd name="connsiteY1" fmla="*/ 0 h 2066400"/>
                <a:gd name="connsiteX2" fmla="*/ 1570647 w 1745163"/>
                <a:gd name="connsiteY2" fmla="*/ 0 h 2066400"/>
                <a:gd name="connsiteX3" fmla="*/ 1745163 w 1745163"/>
                <a:gd name="connsiteY3" fmla="*/ 174516 h 2066400"/>
                <a:gd name="connsiteX4" fmla="*/ 1745163 w 1745163"/>
                <a:gd name="connsiteY4" fmla="*/ 1891884 h 2066400"/>
                <a:gd name="connsiteX5" fmla="*/ 1570647 w 1745163"/>
                <a:gd name="connsiteY5" fmla="*/ 2066400 h 2066400"/>
                <a:gd name="connsiteX6" fmla="*/ 174516 w 1745163"/>
                <a:gd name="connsiteY6" fmla="*/ 2066400 h 2066400"/>
                <a:gd name="connsiteX7" fmla="*/ 0 w 1745163"/>
                <a:gd name="connsiteY7" fmla="*/ 1891884 h 2066400"/>
                <a:gd name="connsiteX8" fmla="*/ 0 w 1745163"/>
                <a:gd name="connsiteY8" fmla="*/ 174516 h 206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163" h="2066400">
                  <a:moveTo>
                    <a:pt x="0" y="174516"/>
                  </a:moveTo>
                  <a:cubicBezTo>
                    <a:pt x="0" y="78133"/>
                    <a:pt x="78133" y="0"/>
                    <a:pt x="174516" y="0"/>
                  </a:cubicBezTo>
                  <a:lnTo>
                    <a:pt x="1570647" y="0"/>
                  </a:lnTo>
                  <a:cubicBezTo>
                    <a:pt x="1667030" y="0"/>
                    <a:pt x="1745163" y="78133"/>
                    <a:pt x="1745163" y="174516"/>
                  </a:cubicBezTo>
                  <a:lnTo>
                    <a:pt x="1745163" y="1891884"/>
                  </a:lnTo>
                  <a:cubicBezTo>
                    <a:pt x="1745163" y="1988267"/>
                    <a:pt x="1667030" y="2066400"/>
                    <a:pt x="1570647" y="2066400"/>
                  </a:cubicBezTo>
                  <a:lnTo>
                    <a:pt x="174516" y="2066400"/>
                  </a:lnTo>
                  <a:cubicBezTo>
                    <a:pt x="78133" y="2066400"/>
                    <a:pt x="0" y="1988267"/>
                    <a:pt x="0" y="1891884"/>
                  </a:cubicBezTo>
                  <a:lnTo>
                    <a:pt x="0" y="17451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0682" tIns="150682" rIns="150682" bIns="150682" numCol="1" spcCol="1270" anchor="t" anchorCtr="0">
              <a:noAutofit/>
            </a:bodyPr>
            <a:lstStyle/>
            <a:p>
              <a:pPr marL="0" lvl="1" algn="ctr" defTabSz="622300">
                <a:lnSpc>
                  <a:spcPct val="90000"/>
                </a:lnSpc>
                <a:spcBef>
                  <a:spcPct val="0"/>
                </a:spcBef>
                <a:spcAft>
                  <a:spcPct val="15000"/>
                </a:spcAft>
              </a:pPr>
              <a:r>
                <a:rPr lang="en-US" sz="1600" kern="1200" dirty="0"/>
                <a:t>Eleven focus groups with high school graduates ages 18-30 </a:t>
              </a:r>
              <a:r>
                <a:rPr lang="en-US" sz="1600" dirty="0">
                  <a:latin typeface="Calibri" panose="020F0502020204030204" pitchFamily="34" charset="0"/>
                  <a:cs typeface="Calibri" panose="020F0502020204030204" pitchFamily="34" charset="0"/>
                </a:rPr>
                <a:t>who decided not to go to college or have dropped out of a 2-year or 4-year college program</a:t>
              </a:r>
            </a:p>
          </p:txBody>
        </p:sp>
        <p:sp>
          <p:nvSpPr>
            <p:cNvPr id="11" name="Freeform: Shape 10">
              <a:extLst>
                <a:ext uri="{FF2B5EF4-FFF2-40B4-BE49-F238E27FC236}">
                  <a16:creationId xmlns:a16="http://schemas.microsoft.com/office/drawing/2014/main" id="{34AE7D5D-74C8-4DA4-8C92-66588303F31A}"/>
                </a:ext>
              </a:extLst>
            </p:cNvPr>
            <p:cNvSpPr/>
            <p:nvPr/>
          </p:nvSpPr>
          <p:spPr>
            <a:xfrm>
              <a:off x="2682096" y="2635751"/>
              <a:ext cx="560868" cy="434495"/>
            </a:xfrm>
            <a:custGeom>
              <a:avLst/>
              <a:gdLst>
                <a:gd name="connsiteX0" fmla="*/ 0 w 560868"/>
                <a:gd name="connsiteY0" fmla="*/ 86899 h 434495"/>
                <a:gd name="connsiteX1" fmla="*/ 343621 w 560868"/>
                <a:gd name="connsiteY1" fmla="*/ 86899 h 434495"/>
                <a:gd name="connsiteX2" fmla="*/ 343621 w 560868"/>
                <a:gd name="connsiteY2" fmla="*/ 0 h 434495"/>
                <a:gd name="connsiteX3" fmla="*/ 560868 w 560868"/>
                <a:gd name="connsiteY3" fmla="*/ 217248 h 434495"/>
                <a:gd name="connsiteX4" fmla="*/ 343621 w 560868"/>
                <a:gd name="connsiteY4" fmla="*/ 434495 h 434495"/>
                <a:gd name="connsiteX5" fmla="*/ 343621 w 560868"/>
                <a:gd name="connsiteY5" fmla="*/ 347596 h 434495"/>
                <a:gd name="connsiteX6" fmla="*/ 0 w 560868"/>
                <a:gd name="connsiteY6" fmla="*/ 347596 h 434495"/>
                <a:gd name="connsiteX7" fmla="*/ 0 w 560868"/>
                <a:gd name="connsiteY7" fmla="*/ 86899 h 43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68" h="434495">
                  <a:moveTo>
                    <a:pt x="0" y="86899"/>
                  </a:moveTo>
                  <a:lnTo>
                    <a:pt x="343621" y="86899"/>
                  </a:lnTo>
                  <a:lnTo>
                    <a:pt x="343621" y="0"/>
                  </a:lnTo>
                  <a:lnTo>
                    <a:pt x="560868" y="217248"/>
                  </a:lnTo>
                  <a:lnTo>
                    <a:pt x="343621" y="434495"/>
                  </a:lnTo>
                  <a:lnTo>
                    <a:pt x="343621" y="347596"/>
                  </a:lnTo>
                  <a:lnTo>
                    <a:pt x="0" y="347596"/>
                  </a:lnTo>
                  <a:lnTo>
                    <a:pt x="0" y="8689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6899" rIns="130348" bIns="86899" numCol="1" spcCol="1270" anchor="ctr" anchorCtr="0">
              <a:noAutofit/>
            </a:bodyPr>
            <a:lstStyle/>
            <a:p>
              <a:pPr marL="0" lvl="0" indent="0" algn="ctr" defTabSz="488950">
                <a:lnSpc>
                  <a:spcPct val="90000"/>
                </a:lnSpc>
                <a:spcBef>
                  <a:spcPct val="0"/>
                </a:spcBef>
                <a:spcAft>
                  <a:spcPct val="35000"/>
                </a:spcAft>
                <a:buNone/>
              </a:pPr>
              <a:endParaRPr lang="en-US" sz="1100" kern="1200" dirty="0"/>
            </a:p>
          </p:txBody>
        </p:sp>
        <p:sp>
          <p:nvSpPr>
            <p:cNvPr id="12" name="Freeform: Shape 11">
              <a:extLst>
                <a:ext uri="{FF2B5EF4-FFF2-40B4-BE49-F238E27FC236}">
                  <a16:creationId xmlns:a16="http://schemas.microsoft.com/office/drawing/2014/main" id="{4B9117BC-0371-42F0-AD89-BDB79F797243}"/>
                </a:ext>
              </a:extLst>
            </p:cNvPr>
            <p:cNvSpPr/>
            <p:nvPr/>
          </p:nvSpPr>
          <p:spPr>
            <a:xfrm>
              <a:off x="3475778" y="2577683"/>
              <a:ext cx="1745163" cy="825949"/>
            </a:xfrm>
            <a:custGeom>
              <a:avLst/>
              <a:gdLst>
                <a:gd name="connsiteX0" fmla="*/ 0 w 1745163"/>
                <a:gd name="connsiteY0" fmla="*/ 82595 h 825949"/>
                <a:gd name="connsiteX1" fmla="*/ 82595 w 1745163"/>
                <a:gd name="connsiteY1" fmla="*/ 0 h 825949"/>
                <a:gd name="connsiteX2" fmla="*/ 1662568 w 1745163"/>
                <a:gd name="connsiteY2" fmla="*/ 0 h 825949"/>
                <a:gd name="connsiteX3" fmla="*/ 1745163 w 1745163"/>
                <a:gd name="connsiteY3" fmla="*/ 82595 h 825949"/>
                <a:gd name="connsiteX4" fmla="*/ 1745163 w 1745163"/>
                <a:gd name="connsiteY4" fmla="*/ 743354 h 825949"/>
                <a:gd name="connsiteX5" fmla="*/ 1662568 w 1745163"/>
                <a:gd name="connsiteY5" fmla="*/ 825949 h 825949"/>
                <a:gd name="connsiteX6" fmla="*/ 82595 w 1745163"/>
                <a:gd name="connsiteY6" fmla="*/ 825949 h 825949"/>
                <a:gd name="connsiteX7" fmla="*/ 0 w 1745163"/>
                <a:gd name="connsiteY7" fmla="*/ 743354 h 825949"/>
                <a:gd name="connsiteX8" fmla="*/ 0 w 1745163"/>
                <a:gd name="connsiteY8" fmla="*/ 82595 h 8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163" h="825949">
                  <a:moveTo>
                    <a:pt x="0" y="82595"/>
                  </a:moveTo>
                  <a:cubicBezTo>
                    <a:pt x="0" y="36979"/>
                    <a:pt x="36979" y="0"/>
                    <a:pt x="82595" y="0"/>
                  </a:cubicBezTo>
                  <a:lnTo>
                    <a:pt x="1662568" y="0"/>
                  </a:lnTo>
                  <a:cubicBezTo>
                    <a:pt x="1708184" y="0"/>
                    <a:pt x="1745163" y="36979"/>
                    <a:pt x="1745163" y="82595"/>
                  </a:cubicBezTo>
                  <a:lnTo>
                    <a:pt x="1745163" y="743354"/>
                  </a:lnTo>
                  <a:cubicBezTo>
                    <a:pt x="1745163" y="788970"/>
                    <a:pt x="1708184" y="825949"/>
                    <a:pt x="1662568" y="825949"/>
                  </a:cubicBezTo>
                  <a:lnTo>
                    <a:pt x="82595" y="825949"/>
                  </a:lnTo>
                  <a:cubicBezTo>
                    <a:pt x="36979" y="825949"/>
                    <a:pt x="0" y="788970"/>
                    <a:pt x="0" y="743354"/>
                  </a:cubicBezTo>
                  <a:lnTo>
                    <a:pt x="0" y="825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99568" rIns="99568" bIns="328657" numCol="1" spcCol="1270" anchor="t" anchorCtr="0">
              <a:noAutofit/>
            </a:bodyPr>
            <a:lstStyle/>
            <a:p>
              <a:pPr marL="0" lvl="0" indent="0" algn="l" defTabSz="622300">
                <a:lnSpc>
                  <a:spcPct val="90000"/>
                </a:lnSpc>
                <a:spcBef>
                  <a:spcPct val="0"/>
                </a:spcBef>
                <a:spcAft>
                  <a:spcPct val="35000"/>
                </a:spcAft>
                <a:buNone/>
              </a:pPr>
              <a:r>
                <a:rPr lang="en-US" b="1" kern="1200" dirty="0"/>
                <a:t>Quantitative Research</a:t>
              </a:r>
            </a:p>
          </p:txBody>
        </p:sp>
        <p:sp>
          <p:nvSpPr>
            <p:cNvPr id="13" name="Freeform: Shape 12">
              <a:extLst>
                <a:ext uri="{FF2B5EF4-FFF2-40B4-BE49-F238E27FC236}">
                  <a16:creationId xmlns:a16="http://schemas.microsoft.com/office/drawing/2014/main" id="{5EFF305A-1AEA-4723-9047-5BBA4E44F49F}"/>
                </a:ext>
              </a:extLst>
            </p:cNvPr>
            <p:cNvSpPr/>
            <p:nvPr/>
          </p:nvSpPr>
          <p:spPr>
            <a:xfrm>
              <a:off x="3833221" y="3269829"/>
              <a:ext cx="1876671" cy="2066400"/>
            </a:xfrm>
            <a:custGeom>
              <a:avLst/>
              <a:gdLst>
                <a:gd name="connsiteX0" fmla="*/ 0 w 1745163"/>
                <a:gd name="connsiteY0" fmla="*/ 174516 h 2066400"/>
                <a:gd name="connsiteX1" fmla="*/ 174516 w 1745163"/>
                <a:gd name="connsiteY1" fmla="*/ 0 h 2066400"/>
                <a:gd name="connsiteX2" fmla="*/ 1570647 w 1745163"/>
                <a:gd name="connsiteY2" fmla="*/ 0 h 2066400"/>
                <a:gd name="connsiteX3" fmla="*/ 1745163 w 1745163"/>
                <a:gd name="connsiteY3" fmla="*/ 174516 h 2066400"/>
                <a:gd name="connsiteX4" fmla="*/ 1745163 w 1745163"/>
                <a:gd name="connsiteY4" fmla="*/ 1891884 h 2066400"/>
                <a:gd name="connsiteX5" fmla="*/ 1570647 w 1745163"/>
                <a:gd name="connsiteY5" fmla="*/ 2066400 h 2066400"/>
                <a:gd name="connsiteX6" fmla="*/ 174516 w 1745163"/>
                <a:gd name="connsiteY6" fmla="*/ 2066400 h 2066400"/>
                <a:gd name="connsiteX7" fmla="*/ 0 w 1745163"/>
                <a:gd name="connsiteY7" fmla="*/ 1891884 h 2066400"/>
                <a:gd name="connsiteX8" fmla="*/ 0 w 1745163"/>
                <a:gd name="connsiteY8" fmla="*/ 174516 h 206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163" h="2066400">
                  <a:moveTo>
                    <a:pt x="0" y="174516"/>
                  </a:moveTo>
                  <a:cubicBezTo>
                    <a:pt x="0" y="78133"/>
                    <a:pt x="78133" y="0"/>
                    <a:pt x="174516" y="0"/>
                  </a:cubicBezTo>
                  <a:lnTo>
                    <a:pt x="1570647" y="0"/>
                  </a:lnTo>
                  <a:cubicBezTo>
                    <a:pt x="1667030" y="0"/>
                    <a:pt x="1745163" y="78133"/>
                    <a:pt x="1745163" y="174516"/>
                  </a:cubicBezTo>
                  <a:lnTo>
                    <a:pt x="1745163" y="1891884"/>
                  </a:lnTo>
                  <a:cubicBezTo>
                    <a:pt x="1745163" y="1988267"/>
                    <a:pt x="1667030" y="2066400"/>
                    <a:pt x="1570647" y="2066400"/>
                  </a:cubicBezTo>
                  <a:lnTo>
                    <a:pt x="174516" y="2066400"/>
                  </a:lnTo>
                  <a:cubicBezTo>
                    <a:pt x="78133" y="2066400"/>
                    <a:pt x="0" y="1988267"/>
                    <a:pt x="0" y="1891884"/>
                  </a:cubicBezTo>
                  <a:lnTo>
                    <a:pt x="0" y="17451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0682" tIns="150682" rIns="150682" bIns="150682" numCol="1" spcCol="1270" anchor="t" anchorCtr="0">
              <a:noAutofit/>
            </a:bodyPr>
            <a:lstStyle/>
            <a:p>
              <a:pPr marL="0" lvl="1" algn="ctr" defTabSz="622300">
                <a:lnSpc>
                  <a:spcPct val="90000"/>
                </a:lnSpc>
                <a:spcBef>
                  <a:spcPct val="0"/>
                </a:spcBef>
                <a:spcAft>
                  <a:spcPct val="15000"/>
                </a:spcAft>
              </a:pPr>
              <a:r>
                <a:rPr lang="en-US" sz="1600" kern="1200" dirty="0"/>
                <a:t>Survey of high school graduates with oversamples in 7 target states (</a:t>
              </a:r>
              <a:r>
                <a:rPr lang="en-US" sz="1600" dirty="0">
                  <a:effectLst/>
                  <a:latin typeface="Calibri" panose="020F0502020204030204" pitchFamily="34" charset="0"/>
                  <a:ea typeface="Calibri" panose="020F0502020204030204" pitchFamily="34" charset="0"/>
                  <a:cs typeface="Calibri" panose="020F0502020204030204" pitchFamily="34" charset="0"/>
                </a:rPr>
                <a:t>CA, FL, NY, OH, TN, TX, WA) and among Black adults</a:t>
              </a:r>
              <a:endParaRPr lang="en-US" sz="1600" kern="1200" dirty="0"/>
            </a:p>
          </p:txBody>
        </p:sp>
        <p:sp>
          <p:nvSpPr>
            <p:cNvPr id="14" name="Freeform: Shape 13">
              <a:extLst>
                <a:ext uri="{FF2B5EF4-FFF2-40B4-BE49-F238E27FC236}">
                  <a16:creationId xmlns:a16="http://schemas.microsoft.com/office/drawing/2014/main" id="{12976D90-4B0E-4DCF-A009-BFEAFE757526}"/>
                </a:ext>
              </a:extLst>
            </p:cNvPr>
            <p:cNvSpPr/>
            <p:nvPr/>
          </p:nvSpPr>
          <p:spPr>
            <a:xfrm>
              <a:off x="5485501" y="2635751"/>
              <a:ext cx="560868" cy="434495"/>
            </a:xfrm>
            <a:custGeom>
              <a:avLst/>
              <a:gdLst>
                <a:gd name="connsiteX0" fmla="*/ 0 w 560868"/>
                <a:gd name="connsiteY0" fmla="*/ 86899 h 434495"/>
                <a:gd name="connsiteX1" fmla="*/ 343621 w 560868"/>
                <a:gd name="connsiteY1" fmla="*/ 86899 h 434495"/>
                <a:gd name="connsiteX2" fmla="*/ 343621 w 560868"/>
                <a:gd name="connsiteY2" fmla="*/ 0 h 434495"/>
                <a:gd name="connsiteX3" fmla="*/ 560868 w 560868"/>
                <a:gd name="connsiteY3" fmla="*/ 217248 h 434495"/>
                <a:gd name="connsiteX4" fmla="*/ 343621 w 560868"/>
                <a:gd name="connsiteY4" fmla="*/ 434495 h 434495"/>
                <a:gd name="connsiteX5" fmla="*/ 343621 w 560868"/>
                <a:gd name="connsiteY5" fmla="*/ 347596 h 434495"/>
                <a:gd name="connsiteX6" fmla="*/ 0 w 560868"/>
                <a:gd name="connsiteY6" fmla="*/ 347596 h 434495"/>
                <a:gd name="connsiteX7" fmla="*/ 0 w 560868"/>
                <a:gd name="connsiteY7" fmla="*/ 86899 h 43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68" h="434495">
                  <a:moveTo>
                    <a:pt x="0" y="86899"/>
                  </a:moveTo>
                  <a:lnTo>
                    <a:pt x="343621" y="86899"/>
                  </a:lnTo>
                  <a:lnTo>
                    <a:pt x="343621" y="0"/>
                  </a:lnTo>
                  <a:lnTo>
                    <a:pt x="560868" y="217248"/>
                  </a:lnTo>
                  <a:lnTo>
                    <a:pt x="343621" y="434495"/>
                  </a:lnTo>
                  <a:lnTo>
                    <a:pt x="343621" y="347596"/>
                  </a:lnTo>
                  <a:lnTo>
                    <a:pt x="0" y="347596"/>
                  </a:lnTo>
                  <a:lnTo>
                    <a:pt x="0" y="8689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6899" rIns="130348" bIns="86899" numCol="1" spcCol="1270" anchor="ctr" anchorCtr="0">
              <a:noAutofit/>
            </a:bodyPr>
            <a:lstStyle/>
            <a:p>
              <a:pPr marL="0" lvl="0" indent="0" algn="ctr" defTabSz="488950">
                <a:lnSpc>
                  <a:spcPct val="90000"/>
                </a:lnSpc>
                <a:spcBef>
                  <a:spcPct val="0"/>
                </a:spcBef>
                <a:spcAft>
                  <a:spcPct val="35000"/>
                </a:spcAft>
                <a:buNone/>
              </a:pPr>
              <a:endParaRPr lang="en-US" sz="1100" kern="1200" dirty="0"/>
            </a:p>
          </p:txBody>
        </p:sp>
        <p:sp>
          <p:nvSpPr>
            <p:cNvPr id="15" name="Freeform: Shape 14">
              <a:extLst>
                <a:ext uri="{FF2B5EF4-FFF2-40B4-BE49-F238E27FC236}">
                  <a16:creationId xmlns:a16="http://schemas.microsoft.com/office/drawing/2014/main" id="{678506F2-6B8B-4AFE-8E8A-17F400B5BCCD}"/>
                </a:ext>
              </a:extLst>
            </p:cNvPr>
            <p:cNvSpPr/>
            <p:nvPr/>
          </p:nvSpPr>
          <p:spPr>
            <a:xfrm>
              <a:off x="6279183" y="2577683"/>
              <a:ext cx="1745163" cy="825949"/>
            </a:xfrm>
            <a:custGeom>
              <a:avLst/>
              <a:gdLst>
                <a:gd name="connsiteX0" fmla="*/ 0 w 1745163"/>
                <a:gd name="connsiteY0" fmla="*/ 82595 h 825949"/>
                <a:gd name="connsiteX1" fmla="*/ 82595 w 1745163"/>
                <a:gd name="connsiteY1" fmla="*/ 0 h 825949"/>
                <a:gd name="connsiteX2" fmla="*/ 1662568 w 1745163"/>
                <a:gd name="connsiteY2" fmla="*/ 0 h 825949"/>
                <a:gd name="connsiteX3" fmla="*/ 1745163 w 1745163"/>
                <a:gd name="connsiteY3" fmla="*/ 82595 h 825949"/>
                <a:gd name="connsiteX4" fmla="*/ 1745163 w 1745163"/>
                <a:gd name="connsiteY4" fmla="*/ 743354 h 825949"/>
                <a:gd name="connsiteX5" fmla="*/ 1662568 w 1745163"/>
                <a:gd name="connsiteY5" fmla="*/ 825949 h 825949"/>
                <a:gd name="connsiteX6" fmla="*/ 82595 w 1745163"/>
                <a:gd name="connsiteY6" fmla="*/ 825949 h 825949"/>
                <a:gd name="connsiteX7" fmla="*/ 0 w 1745163"/>
                <a:gd name="connsiteY7" fmla="*/ 743354 h 825949"/>
                <a:gd name="connsiteX8" fmla="*/ 0 w 1745163"/>
                <a:gd name="connsiteY8" fmla="*/ 82595 h 8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163" h="825949">
                  <a:moveTo>
                    <a:pt x="0" y="82595"/>
                  </a:moveTo>
                  <a:cubicBezTo>
                    <a:pt x="0" y="36979"/>
                    <a:pt x="36979" y="0"/>
                    <a:pt x="82595" y="0"/>
                  </a:cubicBezTo>
                  <a:lnTo>
                    <a:pt x="1662568" y="0"/>
                  </a:lnTo>
                  <a:cubicBezTo>
                    <a:pt x="1708184" y="0"/>
                    <a:pt x="1745163" y="36979"/>
                    <a:pt x="1745163" y="82595"/>
                  </a:cubicBezTo>
                  <a:lnTo>
                    <a:pt x="1745163" y="743354"/>
                  </a:lnTo>
                  <a:cubicBezTo>
                    <a:pt x="1745163" y="788970"/>
                    <a:pt x="1708184" y="825949"/>
                    <a:pt x="1662568" y="825949"/>
                  </a:cubicBezTo>
                  <a:lnTo>
                    <a:pt x="82595" y="825949"/>
                  </a:lnTo>
                  <a:cubicBezTo>
                    <a:pt x="36979" y="825949"/>
                    <a:pt x="0" y="788970"/>
                    <a:pt x="0" y="743354"/>
                  </a:cubicBezTo>
                  <a:lnTo>
                    <a:pt x="0" y="825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99568" rIns="99568" bIns="328657" numCol="1" spcCol="1270" anchor="t" anchorCtr="0">
              <a:noAutofit/>
            </a:bodyPr>
            <a:lstStyle/>
            <a:p>
              <a:pPr marL="0" lvl="0" indent="0" algn="l" defTabSz="622300">
                <a:lnSpc>
                  <a:spcPct val="90000"/>
                </a:lnSpc>
                <a:spcBef>
                  <a:spcPct val="0"/>
                </a:spcBef>
                <a:spcAft>
                  <a:spcPct val="35000"/>
                </a:spcAft>
                <a:buNone/>
              </a:pPr>
              <a:r>
                <a:rPr lang="en-US" b="1" kern="1200" dirty="0"/>
                <a:t>Statistical Analysis</a:t>
              </a:r>
            </a:p>
          </p:txBody>
        </p:sp>
        <p:sp>
          <p:nvSpPr>
            <p:cNvPr id="16" name="Freeform: Shape 15">
              <a:extLst>
                <a:ext uri="{FF2B5EF4-FFF2-40B4-BE49-F238E27FC236}">
                  <a16:creationId xmlns:a16="http://schemas.microsoft.com/office/drawing/2014/main" id="{5567DBF1-B5DC-4B72-98A3-AEDBAF7658E4}"/>
                </a:ext>
              </a:extLst>
            </p:cNvPr>
            <p:cNvSpPr/>
            <p:nvPr/>
          </p:nvSpPr>
          <p:spPr>
            <a:xfrm>
              <a:off x="6636626" y="3269829"/>
              <a:ext cx="1876671" cy="2066400"/>
            </a:xfrm>
            <a:custGeom>
              <a:avLst/>
              <a:gdLst>
                <a:gd name="connsiteX0" fmla="*/ 0 w 1745163"/>
                <a:gd name="connsiteY0" fmla="*/ 174516 h 2066400"/>
                <a:gd name="connsiteX1" fmla="*/ 174516 w 1745163"/>
                <a:gd name="connsiteY1" fmla="*/ 0 h 2066400"/>
                <a:gd name="connsiteX2" fmla="*/ 1570647 w 1745163"/>
                <a:gd name="connsiteY2" fmla="*/ 0 h 2066400"/>
                <a:gd name="connsiteX3" fmla="*/ 1745163 w 1745163"/>
                <a:gd name="connsiteY3" fmla="*/ 174516 h 2066400"/>
                <a:gd name="connsiteX4" fmla="*/ 1745163 w 1745163"/>
                <a:gd name="connsiteY4" fmla="*/ 1891884 h 2066400"/>
                <a:gd name="connsiteX5" fmla="*/ 1570647 w 1745163"/>
                <a:gd name="connsiteY5" fmla="*/ 2066400 h 2066400"/>
                <a:gd name="connsiteX6" fmla="*/ 174516 w 1745163"/>
                <a:gd name="connsiteY6" fmla="*/ 2066400 h 2066400"/>
                <a:gd name="connsiteX7" fmla="*/ 0 w 1745163"/>
                <a:gd name="connsiteY7" fmla="*/ 1891884 h 2066400"/>
                <a:gd name="connsiteX8" fmla="*/ 0 w 1745163"/>
                <a:gd name="connsiteY8" fmla="*/ 174516 h 206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163" h="2066400">
                  <a:moveTo>
                    <a:pt x="0" y="174516"/>
                  </a:moveTo>
                  <a:cubicBezTo>
                    <a:pt x="0" y="78133"/>
                    <a:pt x="78133" y="0"/>
                    <a:pt x="174516" y="0"/>
                  </a:cubicBezTo>
                  <a:lnTo>
                    <a:pt x="1570647" y="0"/>
                  </a:lnTo>
                  <a:cubicBezTo>
                    <a:pt x="1667030" y="0"/>
                    <a:pt x="1745163" y="78133"/>
                    <a:pt x="1745163" y="174516"/>
                  </a:cubicBezTo>
                  <a:lnTo>
                    <a:pt x="1745163" y="1891884"/>
                  </a:lnTo>
                  <a:cubicBezTo>
                    <a:pt x="1745163" y="1988267"/>
                    <a:pt x="1667030" y="2066400"/>
                    <a:pt x="1570647" y="2066400"/>
                  </a:cubicBezTo>
                  <a:lnTo>
                    <a:pt x="174516" y="2066400"/>
                  </a:lnTo>
                  <a:cubicBezTo>
                    <a:pt x="78133" y="2066400"/>
                    <a:pt x="0" y="1988267"/>
                    <a:pt x="0" y="1891884"/>
                  </a:cubicBezTo>
                  <a:lnTo>
                    <a:pt x="0" y="17451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0682" tIns="150682" rIns="150682" bIns="150682" numCol="1" spcCol="1270" anchor="t" anchorCtr="0">
              <a:noAutofit/>
            </a:bodyPr>
            <a:lstStyle/>
            <a:p>
              <a:pPr marL="0" lvl="1" algn="ctr" defTabSz="622300">
                <a:lnSpc>
                  <a:spcPct val="90000"/>
                </a:lnSpc>
                <a:spcBef>
                  <a:spcPct val="0"/>
                </a:spcBef>
                <a:spcAft>
                  <a:spcPct val="15000"/>
                </a:spcAft>
              </a:pPr>
              <a:r>
                <a:rPr lang="en-US" sz="1600" kern="1200" dirty="0"/>
                <a:t>Conduct in-depth statistical analyses, including development of an audience segmentation to identify key mindsets within the broader </a:t>
              </a:r>
              <a:r>
                <a:rPr lang="en-US" sz="1600" dirty="0"/>
                <a:t>audience</a:t>
              </a:r>
              <a:endParaRPr lang="en-US" sz="1600" kern="1200" dirty="0"/>
            </a:p>
          </p:txBody>
        </p:sp>
        <p:sp>
          <p:nvSpPr>
            <p:cNvPr id="17" name="Freeform: Shape 16">
              <a:extLst>
                <a:ext uri="{FF2B5EF4-FFF2-40B4-BE49-F238E27FC236}">
                  <a16:creationId xmlns:a16="http://schemas.microsoft.com/office/drawing/2014/main" id="{5F4108F6-03D8-4D36-BDC1-9296BA36709B}"/>
                </a:ext>
              </a:extLst>
            </p:cNvPr>
            <p:cNvSpPr/>
            <p:nvPr/>
          </p:nvSpPr>
          <p:spPr>
            <a:xfrm>
              <a:off x="8288907" y="2635751"/>
              <a:ext cx="560868" cy="434495"/>
            </a:xfrm>
            <a:custGeom>
              <a:avLst/>
              <a:gdLst>
                <a:gd name="connsiteX0" fmla="*/ 0 w 560868"/>
                <a:gd name="connsiteY0" fmla="*/ 86899 h 434495"/>
                <a:gd name="connsiteX1" fmla="*/ 343621 w 560868"/>
                <a:gd name="connsiteY1" fmla="*/ 86899 h 434495"/>
                <a:gd name="connsiteX2" fmla="*/ 343621 w 560868"/>
                <a:gd name="connsiteY2" fmla="*/ 0 h 434495"/>
                <a:gd name="connsiteX3" fmla="*/ 560868 w 560868"/>
                <a:gd name="connsiteY3" fmla="*/ 217248 h 434495"/>
                <a:gd name="connsiteX4" fmla="*/ 343621 w 560868"/>
                <a:gd name="connsiteY4" fmla="*/ 434495 h 434495"/>
                <a:gd name="connsiteX5" fmla="*/ 343621 w 560868"/>
                <a:gd name="connsiteY5" fmla="*/ 347596 h 434495"/>
                <a:gd name="connsiteX6" fmla="*/ 0 w 560868"/>
                <a:gd name="connsiteY6" fmla="*/ 347596 h 434495"/>
                <a:gd name="connsiteX7" fmla="*/ 0 w 560868"/>
                <a:gd name="connsiteY7" fmla="*/ 86899 h 43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68" h="434495">
                  <a:moveTo>
                    <a:pt x="0" y="86899"/>
                  </a:moveTo>
                  <a:lnTo>
                    <a:pt x="343621" y="86899"/>
                  </a:lnTo>
                  <a:lnTo>
                    <a:pt x="343621" y="0"/>
                  </a:lnTo>
                  <a:lnTo>
                    <a:pt x="560868" y="217248"/>
                  </a:lnTo>
                  <a:lnTo>
                    <a:pt x="343621" y="434495"/>
                  </a:lnTo>
                  <a:lnTo>
                    <a:pt x="343621" y="347596"/>
                  </a:lnTo>
                  <a:lnTo>
                    <a:pt x="0" y="347596"/>
                  </a:lnTo>
                  <a:lnTo>
                    <a:pt x="0" y="8689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6899" rIns="130348" bIns="86899" numCol="1" spcCol="1270" anchor="ctr" anchorCtr="0">
              <a:noAutofit/>
            </a:bodyPr>
            <a:lstStyle/>
            <a:p>
              <a:pPr marL="0" lvl="0" indent="0" algn="ctr" defTabSz="488950">
                <a:lnSpc>
                  <a:spcPct val="90000"/>
                </a:lnSpc>
                <a:spcBef>
                  <a:spcPct val="0"/>
                </a:spcBef>
                <a:spcAft>
                  <a:spcPct val="35000"/>
                </a:spcAft>
                <a:buNone/>
              </a:pPr>
              <a:endParaRPr lang="en-US" sz="1100" kern="1200" dirty="0"/>
            </a:p>
          </p:txBody>
        </p:sp>
        <p:sp>
          <p:nvSpPr>
            <p:cNvPr id="18" name="Freeform: Shape 17">
              <a:extLst>
                <a:ext uri="{FF2B5EF4-FFF2-40B4-BE49-F238E27FC236}">
                  <a16:creationId xmlns:a16="http://schemas.microsoft.com/office/drawing/2014/main" id="{9661C35B-5C01-4153-A046-31108882E8F2}"/>
                </a:ext>
              </a:extLst>
            </p:cNvPr>
            <p:cNvSpPr/>
            <p:nvPr/>
          </p:nvSpPr>
          <p:spPr>
            <a:xfrm>
              <a:off x="9082588" y="2577683"/>
              <a:ext cx="1745163" cy="825949"/>
            </a:xfrm>
            <a:custGeom>
              <a:avLst/>
              <a:gdLst>
                <a:gd name="connsiteX0" fmla="*/ 0 w 1745163"/>
                <a:gd name="connsiteY0" fmla="*/ 82595 h 825949"/>
                <a:gd name="connsiteX1" fmla="*/ 82595 w 1745163"/>
                <a:gd name="connsiteY1" fmla="*/ 0 h 825949"/>
                <a:gd name="connsiteX2" fmla="*/ 1662568 w 1745163"/>
                <a:gd name="connsiteY2" fmla="*/ 0 h 825949"/>
                <a:gd name="connsiteX3" fmla="*/ 1745163 w 1745163"/>
                <a:gd name="connsiteY3" fmla="*/ 82595 h 825949"/>
                <a:gd name="connsiteX4" fmla="*/ 1745163 w 1745163"/>
                <a:gd name="connsiteY4" fmla="*/ 743354 h 825949"/>
                <a:gd name="connsiteX5" fmla="*/ 1662568 w 1745163"/>
                <a:gd name="connsiteY5" fmla="*/ 825949 h 825949"/>
                <a:gd name="connsiteX6" fmla="*/ 82595 w 1745163"/>
                <a:gd name="connsiteY6" fmla="*/ 825949 h 825949"/>
                <a:gd name="connsiteX7" fmla="*/ 0 w 1745163"/>
                <a:gd name="connsiteY7" fmla="*/ 743354 h 825949"/>
                <a:gd name="connsiteX8" fmla="*/ 0 w 1745163"/>
                <a:gd name="connsiteY8" fmla="*/ 82595 h 8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163" h="825949">
                  <a:moveTo>
                    <a:pt x="0" y="82595"/>
                  </a:moveTo>
                  <a:cubicBezTo>
                    <a:pt x="0" y="36979"/>
                    <a:pt x="36979" y="0"/>
                    <a:pt x="82595" y="0"/>
                  </a:cubicBezTo>
                  <a:lnTo>
                    <a:pt x="1662568" y="0"/>
                  </a:lnTo>
                  <a:cubicBezTo>
                    <a:pt x="1708184" y="0"/>
                    <a:pt x="1745163" y="36979"/>
                    <a:pt x="1745163" y="82595"/>
                  </a:cubicBezTo>
                  <a:lnTo>
                    <a:pt x="1745163" y="743354"/>
                  </a:lnTo>
                  <a:cubicBezTo>
                    <a:pt x="1745163" y="788970"/>
                    <a:pt x="1708184" y="825949"/>
                    <a:pt x="1662568" y="825949"/>
                  </a:cubicBezTo>
                  <a:lnTo>
                    <a:pt x="82595" y="825949"/>
                  </a:lnTo>
                  <a:cubicBezTo>
                    <a:pt x="36979" y="825949"/>
                    <a:pt x="0" y="788970"/>
                    <a:pt x="0" y="743354"/>
                  </a:cubicBezTo>
                  <a:lnTo>
                    <a:pt x="0" y="825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99568" rIns="99568" bIns="328657" numCol="1" spcCol="1270" anchor="t" anchorCtr="0">
              <a:noAutofit/>
            </a:bodyPr>
            <a:lstStyle/>
            <a:p>
              <a:pPr marL="0" lvl="0" indent="0" algn="l" defTabSz="622300">
                <a:lnSpc>
                  <a:spcPct val="90000"/>
                </a:lnSpc>
                <a:spcBef>
                  <a:spcPct val="0"/>
                </a:spcBef>
                <a:spcAft>
                  <a:spcPct val="35000"/>
                </a:spcAft>
                <a:buNone/>
              </a:pPr>
              <a:r>
                <a:rPr lang="en-US" b="1" kern="1200" dirty="0"/>
                <a:t>Reporting</a:t>
              </a:r>
            </a:p>
          </p:txBody>
        </p:sp>
        <p:sp>
          <p:nvSpPr>
            <p:cNvPr id="19" name="Freeform: Shape 18">
              <a:extLst>
                <a:ext uri="{FF2B5EF4-FFF2-40B4-BE49-F238E27FC236}">
                  <a16:creationId xmlns:a16="http://schemas.microsoft.com/office/drawing/2014/main" id="{231C7872-1C26-454D-9FE0-85BC225ABB21}"/>
                </a:ext>
              </a:extLst>
            </p:cNvPr>
            <p:cNvSpPr/>
            <p:nvPr/>
          </p:nvSpPr>
          <p:spPr>
            <a:xfrm>
              <a:off x="9440031" y="3269829"/>
              <a:ext cx="1876671" cy="2066400"/>
            </a:xfrm>
            <a:custGeom>
              <a:avLst/>
              <a:gdLst>
                <a:gd name="connsiteX0" fmla="*/ 0 w 1745163"/>
                <a:gd name="connsiteY0" fmla="*/ 174516 h 2066400"/>
                <a:gd name="connsiteX1" fmla="*/ 174516 w 1745163"/>
                <a:gd name="connsiteY1" fmla="*/ 0 h 2066400"/>
                <a:gd name="connsiteX2" fmla="*/ 1570647 w 1745163"/>
                <a:gd name="connsiteY2" fmla="*/ 0 h 2066400"/>
                <a:gd name="connsiteX3" fmla="*/ 1745163 w 1745163"/>
                <a:gd name="connsiteY3" fmla="*/ 174516 h 2066400"/>
                <a:gd name="connsiteX4" fmla="*/ 1745163 w 1745163"/>
                <a:gd name="connsiteY4" fmla="*/ 1891884 h 2066400"/>
                <a:gd name="connsiteX5" fmla="*/ 1570647 w 1745163"/>
                <a:gd name="connsiteY5" fmla="*/ 2066400 h 2066400"/>
                <a:gd name="connsiteX6" fmla="*/ 174516 w 1745163"/>
                <a:gd name="connsiteY6" fmla="*/ 2066400 h 2066400"/>
                <a:gd name="connsiteX7" fmla="*/ 0 w 1745163"/>
                <a:gd name="connsiteY7" fmla="*/ 1891884 h 2066400"/>
                <a:gd name="connsiteX8" fmla="*/ 0 w 1745163"/>
                <a:gd name="connsiteY8" fmla="*/ 174516 h 206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163" h="2066400">
                  <a:moveTo>
                    <a:pt x="0" y="174516"/>
                  </a:moveTo>
                  <a:cubicBezTo>
                    <a:pt x="0" y="78133"/>
                    <a:pt x="78133" y="0"/>
                    <a:pt x="174516" y="0"/>
                  </a:cubicBezTo>
                  <a:lnTo>
                    <a:pt x="1570647" y="0"/>
                  </a:lnTo>
                  <a:cubicBezTo>
                    <a:pt x="1667030" y="0"/>
                    <a:pt x="1745163" y="78133"/>
                    <a:pt x="1745163" y="174516"/>
                  </a:cubicBezTo>
                  <a:lnTo>
                    <a:pt x="1745163" y="1891884"/>
                  </a:lnTo>
                  <a:cubicBezTo>
                    <a:pt x="1745163" y="1988267"/>
                    <a:pt x="1667030" y="2066400"/>
                    <a:pt x="1570647" y="2066400"/>
                  </a:cubicBezTo>
                  <a:lnTo>
                    <a:pt x="174516" y="2066400"/>
                  </a:lnTo>
                  <a:cubicBezTo>
                    <a:pt x="78133" y="2066400"/>
                    <a:pt x="0" y="1988267"/>
                    <a:pt x="0" y="1891884"/>
                  </a:cubicBezTo>
                  <a:lnTo>
                    <a:pt x="0" y="17451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0682" tIns="150682" rIns="150682" bIns="150682" numCol="1" spcCol="1270" anchor="t" anchorCtr="0">
              <a:noAutofit/>
            </a:bodyPr>
            <a:lstStyle/>
            <a:p>
              <a:pPr marL="0" lvl="1" algn="ctr" defTabSz="622300">
                <a:lnSpc>
                  <a:spcPct val="90000"/>
                </a:lnSpc>
                <a:spcBef>
                  <a:spcPct val="0"/>
                </a:spcBef>
                <a:spcAft>
                  <a:spcPct val="15000"/>
                </a:spcAft>
              </a:pPr>
              <a:r>
                <a:rPr lang="en-US" sz="1600" kern="1200" dirty="0"/>
                <a:t>Full report on survey findings, implications, and recommendations for engaging prospective students</a:t>
              </a:r>
            </a:p>
          </p:txBody>
        </p:sp>
      </p:grpSp>
      <p:sp>
        <p:nvSpPr>
          <p:cNvPr id="6" name="Title 5">
            <a:extLst>
              <a:ext uri="{FF2B5EF4-FFF2-40B4-BE49-F238E27FC236}">
                <a16:creationId xmlns:a16="http://schemas.microsoft.com/office/drawing/2014/main" id="{A7C62A20-7D83-4862-8985-78F0F885BAC4}"/>
              </a:ext>
            </a:extLst>
          </p:cNvPr>
          <p:cNvSpPr>
            <a:spLocks noGrp="1"/>
          </p:cNvSpPr>
          <p:nvPr>
            <p:ph type="title"/>
          </p:nvPr>
        </p:nvSpPr>
        <p:spPr/>
        <p:txBody>
          <a:bodyPr/>
          <a:lstStyle/>
          <a:p>
            <a:r>
              <a:rPr lang="en-US" dirty="0"/>
              <a:t>Research Process</a:t>
            </a:r>
          </a:p>
        </p:txBody>
      </p:sp>
      <p:sp>
        <p:nvSpPr>
          <p:cNvPr id="3" name="Slide Number Placeholder 2">
            <a:extLst>
              <a:ext uri="{FF2B5EF4-FFF2-40B4-BE49-F238E27FC236}">
                <a16:creationId xmlns:a16="http://schemas.microsoft.com/office/drawing/2014/main" id="{C72DF875-A4BA-4D16-9C1B-C55C870282F1}"/>
              </a:ext>
            </a:extLst>
          </p:cNvPr>
          <p:cNvSpPr>
            <a:spLocks noGrp="1"/>
          </p:cNvSpPr>
          <p:nvPr>
            <p:ph type="sldNum" sz="quarter" idx="4"/>
          </p:nvPr>
        </p:nvSpPr>
        <p:spPr/>
        <p:txBody>
          <a:bodyPr/>
          <a:lstStyle/>
          <a:p>
            <a:fld id="{62DFECC4-1679-4D45-9635-E86BD1EE09E9}" type="slidenum">
              <a:rPr lang="en-US" smtClean="0"/>
              <a:pPr/>
              <a:t>2</a:t>
            </a:fld>
            <a:endParaRPr lang="en-US" dirty="0"/>
          </a:p>
        </p:txBody>
      </p:sp>
      <p:sp>
        <p:nvSpPr>
          <p:cNvPr id="21" name="TextBox 20">
            <a:extLst>
              <a:ext uri="{FF2B5EF4-FFF2-40B4-BE49-F238E27FC236}">
                <a16:creationId xmlns:a16="http://schemas.microsoft.com/office/drawing/2014/main" id="{A48CD7E1-6AAC-4C36-BC6A-E99D7E38FBE0}"/>
              </a:ext>
            </a:extLst>
          </p:cNvPr>
          <p:cNvSpPr txBox="1"/>
          <p:nvPr/>
        </p:nvSpPr>
        <p:spPr>
          <a:xfrm>
            <a:off x="762983" y="5275478"/>
            <a:ext cx="2126752" cy="369332"/>
          </a:xfrm>
          <a:prstGeom prst="rect">
            <a:avLst/>
          </a:prstGeom>
          <a:noFill/>
        </p:spPr>
        <p:txBody>
          <a:bodyPr wrap="square" rtlCol="0">
            <a:spAutoFit/>
          </a:bodyPr>
          <a:lstStyle/>
          <a:p>
            <a:pPr algn="ctr"/>
            <a:r>
              <a:rPr lang="en-US" dirty="0"/>
              <a:t>January –  February</a:t>
            </a:r>
          </a:p>
        </p:txBody>
      </p:sp>
      <p:sp>
        <p:nvSpPr>
          <p:cNvPr id="22" name="TextBox 21">
            <a:extLst>
              <a:ext uri="{FF2B5EF4-FFF2-40B4-BE49-F238E27FC236}">
                <a16:creationId xmlns:a16="http://schemas.microsoft.com/office/drawing/2014/main" id="{B1F8BA1D-43F1-4924-ADDD-A240EE555A22}"/>
              </a:ext>
            </a:extLst>
          </p:cNvPr>
          <p:cNvSpPr txBox="1"/>
          <p:nvPr/>
        </p:nvSpPr>
        <p:spPr>
          <a:xfrm>
            <a:off x="3537964" y="5275478"/>
            <a:ext cx="1995572" cy="369332"/>
          </a:xfrm>
          <a:prstGeom prst="rect">
            <a:avLst/>
          </a:prstGeom>
          <a:noFill/>
        </p:spPr>
        <p:txBody>
          <a:bodyPr wrap="square" rtlCol="0">
            <a:spAutoFit/>
          </a:bodyPr>
          <a:lstStyle/>
          <a:p>
            <a:pPr algn="ctr"/>
            <a:r>
              <a:rPr lang="en-US" dirty="0"/>
              <a:t>March – April</a:t>
            </a:r>
          </a:p>
        </p:txBody>
      </p:sp>
      <p:sp>
        <p:nvSpPr>
          <p:cNvPr id="23" name="TextBox 22">
            <a:extLst>
              <a:ext uri="{FF2B5EF4-FFF2-40B4-BE49-F238E27FC236}">
                <a16:creationId xmlns:a16="http://schemas.microsoft.com/office/drawing/2014/main" id="{4FB36BCA-95C9-454C-B023-009B3558A6F7}"/>
              </a:ext>
            </a:extLst>
          </p:cNvPr>
          <p:cNvSpPr txBox="1"/>
          <p:nvPr/>
        </p:nvSpPr>
        <p:spPr>
          <a:xfrm>
            <a:off x="6550411" y="5275478"/>
            <a:ext cx="1752600" cy="369332"/>
          </a:xfrm>
          <a:prstGeom prst="rect">
            <a:avLst/>
          </a:prstGeom>
          <a:noFill/>
        </p:spPr>
        <p:txBody>
          <a:bodyPr wrap="square" rtlCol="0">
            <a:spAutoFit/>
          </a:bodyPr>
          <a:lstStyle/>
          <a:p>
            <a:pPr algn="ctr"/>
            <a:r>
              <a:rPr lang="en-US" dirty="0"/>
              <a:t>April</a:t>
            </a:r>
          </a:p>
        </p:txBody>
      </p:sp>
      <p:sp>
        <p:nvSpPr>
          <p:cNvPr id="24" name="TextBox 23">
            <a:extLst>
              <a:ext uri="{FF2B5EF4-FFF2-40B4-BE49-F238E27FC236}">
                <a16:creationId xmlns:a16="http://schemas.microsoft.com/office/drawing/2014/main" id="{5DCD8CEF-E07F-44B9-8114-CC5C129F8BCF}"/>
              </a:ext>
            </a:extLst>
          </p:cNvPr>
          <p:cNvSpPr txBox="1"/>
          <p:nvPr/>
        </p:nvSpPr>
        <p:spPr>
          <a:xfrm>
            <a:off x="9329981" y="5275478"/>
            <a:ext cx="1752600" cy="369332"/>
          </a:xfrm>
          <a:prstGeom prst="rect">
            <a:avLst/>
          </a:prstGeom>
          <a:noFill/>
        </p:spPr>
        <p:txBody>
          <a:bodyPr wrap="square" rtlCol="0">
            <a:spAutoFit/>
          </a:bodyPr>
          <a:lstStyle/>
          <a:p>
            <a:pPr algn="ctr"/>
            <a:r>
              <a:rPr lang="en-US" dirty="0"/>
              <a:t>May </a:t>
            </a:r>
          </a:p>
        </p:txBody>
      </p:sp>
    </p:spTree>
    <p:extLst>
      <p:ext uri="{BB962C8B-B14F-4D97-AF65-F5344CB8AC3E}">
        <p14:creationId xmlns:p14="http://schemas.microsoft.com/office/powerpoint/2010/main" val="71765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084FE-7B34-47DE-9225-20A5FDD50450}"/>
              </a:ext>
            </a:extLst>
          </p:cNvPr>
          <p:cNvSpPr>
            <a:spLocks noGrp="1"/>
          </p:cNvSpPr>
          <p:nvPr>
            <p:ph type="title"/>
          </p:nvPr>
        </p:nvSpPr>
        <p:spPr/>
        <p:txBody>
          <a:bodyPr/>
          <a:lstStyle/>
          <a:p>
            <a:r>
              <a:rPr lang="en-US" dirty="0"/>
              <a:t>Survey Methodology</a:t>
            </a:r>
          </a:p>
        </p:txBody>
      </p:sp>
      <p:sp>
        <p:nvSpPr>
          <p:cNvPr id="3" name="Slide Number Placeholder 2">
            <a:extLst>
              <a:ext uri="{FF2B5EF4-FFF2-40B4-BE49-F238E27FC236}">
                <a16:creationId xmlns:a16="http://schemas.microsoft.com/office/drawing/2014/main" id="{60328DE4-DD7E-46DE-80CD-F7FFE8B0A6E5}"/>
              </a:ext>
            </a:extLst>
          </p:cNvPr>
          <p:cNvSpPr>
            <a:spLocks noGrp="1"/>
          </p:cNvSpPr>
          <p:nvPr>
            <p:ph type="sldNum" sz="quarter" idx="4"/>
          </p:nvPr>
        </p:nvSpPr>
        <p:spPr/>
        <p:txBody>
          <a:bodyPr/>
          <a:lstStyle/>
          <a:p>
            <a:fld id="{62DFECC4-1679-4D45-9635-E86BD1EE09E9}" type="slidenum">
              <a:rPr lang="en-US" smtClean="0"/>
              <a:pPr/>
              <a:t>3</a:t>
            </a:fld>
            <a:endParaRPr lang="en-US" dirty="0"/>
          </a:p>
        </p:txBody>
      </p:sp>
      <p:sp>
        <p:nvSpPr>
          <p:cNvPr id="7" name="Content Placeholder 3">
            <a:extLst>
              <a:ext uri="{FF2B5EF4-FFF2-40B4-BE49-F238E27FC236}">
                <a16:creationId xmlns:a16="http://schemas.microsoft.com/office/drawing/2014/main" id="{B58BAA1A-90BE-4735-A67D-728025EDF3C0}"/>
              </a:ext>
            </a:extLst>
          </p:cNvPr>
          <p:cNvSpPr txBox="1">
            <a:spLocks/>
          </p:cNvSpPr>
          <p:nvPr/>
        </p:nvSpPr>
        <p:spPr>
          <a:xfrm>
            <a:off x="852023" y="914471"/>
            <a:ext cx="5243977" cy="5106407"/>
          </a:xfrm>
          <a:prstGeom prst="rect">
            <a:avLst/>
          </a:prstGeom>
          <a:noFill/>
          <a:ln w="22225">
            <a:solidFill>
              <a:schemeClr val="accent2"/>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chemeClr val="accent2"/>
              </a:buClr>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8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8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8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sz="2400" b="1" dirty="0">
                <a:latin typeface="Calibri" panose="020F0502020204030204" pitchFamily="34" charset="0"/>
                <a:cs typeface="Calibri" panose="020F0502020204030204" pitchFamily="34" charset="0"/>
              </a:rPr>
              <a:t>Online survey of:</a:t>
            </a:r>
          </a:p>
          <a:p>
            <a:pPr marL="0" indent="0">
              <a:buClrTx/>
              <a:buNone/>
            </a:pPr>
            <a:r>
              <a:rPr lang="en-US" sz="2400" dirty="0">
                <a:latin typeface="Calibri" panose="020F0502020204030204" pitchFamily="34" charset="0"/>
                <a:cs typeface="Calibri" panose="020F0502020204030204" pitchFamily="34" charset="0"/>
              </a:rPr>
              <a:t>1,675 </a:t>
            </a:r>
            <a:r>
              <a:rPr lang="en-US" sz="2400" kern="1200" dirty="0"/>
              <a:t>high school graduates ages 18-30 </a:t>
            </a:r>
            <a:r>
              <a:rPr lang="en-US" sz="2400" dirty="0">
                <a:latin typeface="Calibri" panose="020F0502020204030204" pitchFamily="34" charset="0"/>
                <a:cs typeface="Calibri" panose="020F0502020204030204" pitchFamily="34" charset="0"/>
              </a:rPr>
              <a:t>who had decided not to go to college or have dropped out of a 2-year or 4-year college program.</a:t>
            </a:r>
          </a:p>
          <a:p>
            <a:pPr marL="0" indent="0">
              <a:buClrTx/>
              <a:buNone/>
            </a:pPr>
            <a:r>
              <a:rPr lang="en-US" sz="2400" dirty="0">
                <a:latin typeface="Calibri" panose="020F0502020204030204" pitchFamily="34" charset="0"/>
                <a:cs typeface="Calibri" panose="020F0502020204030204" pitchFamily="34" charset="0"/>
              </a:rPr>
              <a:t>Including oversamples of:</a:t>
            </a:r>
          </a:p>
          <a:p>
            <a:pPr lvl="1">
              <a:buClrTx/>
            </a:pPr>
            <a:r>
              <a:rPr lang="en-US" sz="1800" dirty="0">
                <a:latin typeface="Calibri" panose="020F0502020204030204" pitchFamily="34" charset="0"/>
                <a:cs typeface="Calibri" panose="020F0502020204030204" pitchFamily="34" charset="0"/>
              </a:rPr>
              <a:t>N=303 Black adults</a:t>
            </a:r>
          </a:p>
          <a:p>
            <a:pPr lvl="1">
              <a:buClrTx/>
            </a:pPr>
            <a:r>
              <a:rPr lang="en-US" sz="1800" dirty="0">
                <a:latin typeface="Calibri" panose="020F0502020204030204" pitchFamily="34" charset="0"/>
                <a:cs typeface="Calibri" panose="020F0502020204030204" pitchFamily="34" charset="0"/>
              </a:rPr>
              <a:t>N=216 in California</a:t>
            </a:r>
          </a:p>
          <a:p>
            <a:pPr lvl="1">
              <a:buClrTx/>
            </a:pPr>
            <a:r>
              <a:rPr lang="en-US" sz="1800" dirty="0">
                <a:latin typeface="Calibri" panose="020F0502020204030204" pitchFamily="34" charset="0"/>
                <a:cs typeface="Calibri" panose="020F0502020204030204" pitchFamily="34" charset="0"/>
              </a:rPr>
              <a:t>N=153 in Florida</a:t>
            </a:r>
          </a:p>
          <a:p>
            <a:pPr lvl="1">
              <a:buClrTx/>
            </a:pPr>
            <a:r>
              <a:rPr lang="en-US" sz="1800" dirty="0">
                <a:latin typeface="Calibri" panose="020F0502020204030204" pitchFamily="34" charset="0"/>
                <a:cs typeface="Calibri" panose="020F0502020204030204" pitchFamily="34" charset="0"/>
              </a:rPr>
              <a:t>N=154 in New York</a:t>
            </a:r>
          </a:p>
          <a:p>
            <a:pPr lvl="1">
              <a:buClrTx/>
            </a:pPr>
            <a:r>
              <a:rPr lang="en-US" sz="1800" dirty="0">
                <a:latin typeface="Calibri" panose="020F0502020204030204" pitchFamily="34" charset="0"/>
                <a:cs typeface="Calibri" panose="020F0502020204030204" pitchFamily="34" charset="0"/>
              </a:rPr>
              <a:t>N=153 in Ohio</a:t>
            </a:r>
          </a:p>
          <a:p>
            <a:pPr lvl="1">
              <a:buClrTx/>
            </a:pPr>
            <a:r>
              <a:rPr lang="en-US" sz="1800" dirty="0">
                <a:latin typeface="Calibri" panose="020F0502020204030204" pitchFamily="34" charset="0"/>
                <a:cs typeface="Calibri" panose="020F0502020204030204" pitchFamily="34" charset="0"/>
              </a:rPr>
              <a:t>N=149 in Tennessee</a:t>
            </a:r>
          </a:p>
          <a:p>
            <a:pPr lvl="1">
              <a:buClrTx/>
            </a:pPr>
            <a:r>
              <a:rPr lang="en-US" sz="1800" dirty="0">
                <a:latin typeface="Calibri" panose="020F0502020204030204" pitchFamily="34" charset="0"/>
                <a:cs typeface="Calibri" panose="020F0502020204030204" pitchFamily="34" charset="0"/>
              </a:rPr>
              <a:t>N=151 in Texas</a:t>
            </a:r>
          </a:p>
          <a:p>
            <a:pPr lvl="1">
              <a:buClrTx/>
            </a:pPr>
            <a:r>
              <a:rPr lang="en-US" sz="1800" dirty="0">
                <a:latin typeface="Calibri" panose="020F0502020204030204" pitchFamily="34" charset="0"/>
                <a:cs typeface="Calibri" panose="020F0502020204030204" pitchFamily="34" charset="0"/>
              </a:rPr>
              <a:t>N=154 in Washington</a:t>
            </a:r>
          </a:p>
        </p:txBody>
      </p:sp>
      <p:sp>
        <p:nvSpPr>
          <p:cNvPr id="8" name="Content Placeholder 3">
            <a:extLst>
              <a:ext uri="{FF2B5EF4-FFF2-40B4-BE49-F238E27FC236}">
                <a16:creationId xmlns:a16="http://schemas.microsoft.com/office/drawing/2014/main" id="{89B8C19F-33A6-419B-8EDD-8A7BB2981FD7}"/>
              </a:ext>
            </a:extLst>
          </p:cNvPr>
          <p:cNvSpPr txBox="1">
            <a:spLocks/>
          </p:cNvSpPr>
          <p:nvPr/>
        </p:nvSpPr>
        <p:spPr>
          <a:xfrm>
            <a:off x="6364224" y="914470"/>
            <a:ext cx="5104999" cy="5106407"/>
          </a:xfrm>
          <a:prstGeom prst="rect">
            <a:avLst/>
          </a:prstGeom>
          <a:solidFill>
            <a:schemeClr val="accent3"/>
          </a:solidFill>
          <a:ln w="22225">
            <a:solidFill>
              <a:schemeClr val="accent2"/>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chemeClr val="accent2"/>
              </a:buClr>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8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8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8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sz="2400" b="1" dirty="0">
                <a:latin typeface="+mj-lt"/>
                <a:cs typeface="Calibri" panose="020F0502020204030204" pitchFamily="34" charset="0"/>
              </a:rPr>
              <a:t>Fielded: </a:t>
            </a:r>
          </a:p>
          <a:p>
            <a:pPr marL="0" indent="0">
              <a:spcBef>
                <a:spcPts val="0"/>
              </a:spcBef>
              <a:buClrTx/>
              <a:buNone/>
            </a:pPr>
            <a:r>
              <a:rPr lang="en-US" sz="1800" dirty="0">
                <a:latin typeface="+mj-lt"/>
                <a:cs typeface="Calibri" panose="020F0502020204030204" pitchFamily="34" charset="0"/>
              </a:rPr>
              <a:t>March 18th to April 14th, 2022</a:t>
            </a:r>
          </a:p>
          <a:p>
            <a:pPr marL="0" indent="0">
              <a:spcBef>
                <a:spcPts val="0"/>
              </a:spcBef>
              <a:buClrTx/>
              <a:buNone/>
            </a:pPr>
            <a:endParaRPr lang="en-US" sz="1800" dirty="0">
              <a:latin typeface="+mj-lt"/>
              <a:cs typeface="Calibri" panose="020F0502020204030204" pitchFamily="34" charset="0"/>
            </a:endParaRPr>
          </a:p>
          <a:p>
            <a:pPr marL="0" indent="0">
              <a:spcBef>
                <a:spcPts val="0"/>
              </a:spcBef>
              <a:buClrTx/>
              <a:buNone/>
            </a:pPr>
            <a:r>
              <a:rPr lang="en-US" sz="1800" dirty="0">
                <a:effectLst/>
                <a:latin typeface="+mj-lt"/>
              </a:rPr>
              <a:t>Participants were recruited through three reputable non-probability panel providers. These panels are built using multiple certified sources, and survey respondents are validated/authenticated and incentivized for participation.</a:t>
            </a:r>
          </a:p>
          <a:p>
            <a:pPr marL="0" indent="0">
              <a:spcBef>
                <a:spcPts val="0"/>
              </a:spcBef>
              <a:buClrTx/>
              <a:buNone/>
            </a:pPr>
            <a:endParaRPr lang="en-US" sz="1800" dirty="0">
              <a:latin typeface="+mj-lt"/>
              <a:cs typeface="Calibri" panose="020F0502020204030204" pitchFamily="34" charset="0"/>
            </a:endParaRPr>
          </a:p>
          <a:p>
            <a:pPr marL="0" indent="0">
              <a:spcBef>
                <a:spcPts val="0"/>
              </a:spcBef>
              <a:buClrTx/>
              <a:buNone/>
            </a:pPr>
            <a:r>
              <a:rPr lang="en-US" sz="1800" dirty="0">
                <a:latin typeface="+mj-lt"/>
                <a:cs typeface="Calibri" panose="020F0502020204030204" pitchFamily="34" charset="0"/>
              </a:rPr>
              <a:t>Quotas set and data weighted to be representative of adults ages 18-30 years with a high school but not college degree on age, gender, race, ethnicity and geography.</a:t>
            </a:r>
          </a:p>
          <a:p>
            <a:pPr marL="0" indent="0">
              <a:spcBef>
                <a:spcPts val="0"/>
              </a:spcBef>
              <a:buClrTx/>
              <a:buNone/>
            </a:pPr>
            <a:endParaRPr lang="en-US" sz="1800" dirty="0">
              <a:latin typeface="+mj-lt"/>
              <a:cs typeface="Calibri" panose="020F0502020204030204" pitchFamily="34" charset="0"/>
            </a:endParaRPr>
          </a:p>
          <a:p>
            <a:pPr marL="0" indent="0">
              <a:spcBef>
                <a:spcPts val="0"/>
              </a:spcBef>
              <a:buClrTx/>
              <a:buNone/>
            </a:pPr>
            <a:r>
              <a:rPr lang="en-US" sz="1800" dirty="0">
                <a:effectLst/>
                <a:latin typeface="+mj-lt"/>
              </a:rPr>
              <a:t>Edge Research is a member of Insight's Association and follows its best practices for survey sampling and research.</a:t>
            </a:r>
          </a:p>
        </p:txBody>
      </p:sp>
      <p:sp>
        <p:nvSpPr>
          <p:cNvPr id="10" name="TextBox 9">
            <a:extLst>
              <a:ext uri="{FF2B5EF4-FFF2-40B4-BE49-F238E27FC236}">
                <a16:creationId xmlns:a16="http://schemas.microsoft.com/office/drawing/2014/main" id="{118C03A6-8B6F-FBB6-150B-6692F297BE03}"/>
              </a:ext>
            </a:extLst>
          </p:cNvPr>
          <p:cNvSpPr txBox="1"/>
          <p:nvPr/>
        </p:nvSpPr>
        <p:spPr>
          <a:xfrm>
            <a:off x="852024" y="6020877"/>
            <a:ext cx="10617199" cy="369332"/>
          </a:xfrm>
          <a:prstGeom prst="rect">
            <a:avLst/>
          </a:prstGeom>
          <a:noFill/>
        </p:spPr>
        <p:txBody>
          <a:bodyPr wrap="square">
            <a:spAutoFit/>
          </a:bodyPr>
          <a:lstStyle/>
          <a:p>
            <a:pPr marL="0" indent="0" algn="ctr">
              <a:spcBef>
                <a:spcPts val="0"/>
              </a:spcBef>
              <a:buClrTx/>
              <a:buNone/>
            </a:pPr>
            <a:r>
              <a:rPr lang="en-US" sz="1800" b="1" dirty="0">
                <a:solidFill>
                  <a:srgbClr val="0070C0"/>
                </a:solidFill>
                <a:latin typeface="+mj-lt"/>
              </a:rPr>
              <a:t>Blue</a:t>
            </a:r>
            <a:r>
              <a:rPr lang="en-US" sz="1800" dirty="0">
                <a:latin typeface="+mj-lt"/>
              </a:rPr>
              <a:t>/</a:t>
            </a:r>
            <a:r>
              <a:rPr lang="en-US" sz="1800" i="1" dirty="0">
                <a:solidFill>
                  <a:schemeClr val="accent6"/>
                </a:solidFill>
                <a:latin typeface="+mj-lt"/>
              </a:rPr>
              <a:t>Red</a:t>
            </a:r>
            <a:r>
              <a:rPr lang="en-US" sz="1800" dirty="0">
                <a:latin typeface="+mj-lt"/>
              </a:rPr>
              <a:t> text throughout indicates </a:t>
            </a:r>
            <a:r>
              <a:rPr lang="en-US" sz="1800" b="1" dirty="0">
                <a:solidFill>
                  <a:srgbClr val="0070C0"/>
                </a:solidFill>
                <a:latin typeface="+mj-lt"/>
              </a:rPr>
              <a:t>higher </a:t>
            </a:r>
            <a:r>
              <a:rPr lang="en-US" sz="1800" dirty="0">
                <a:latin typeface="+mj-lt"/>
              </a:rPr>
              <a:t>and </a:t>
            </a:r>
            <a:r>
              <a:rPr lang="en-US" sz="1800" i="1" dirty="0">
                <a:solidFill>
                  <a:schemeClr val="accent6"/>
                </a:solidFill>
                <a:latin typeface="+mj-lt"/>
              </a:rPr>
              <a:t>lower</a:t>
            </a:r>
            <a:r>
              <a:rPr lang="en-US" sz="1800" dirty="0">
                <a:latin typeface="+mj-lt"/>
              </a:rPr>
              <a:t> statistically significant differences within subgroups.</a:t>
            </a:r>
          </a:p>
        </p:txBody>
      </p:sp>
    </p:spTree>
    <p:extLst>
      <p:ext uri="{BB962C8B-B14F-4D97-AF65-F5344CB8AC3E}">
        <p14:creationId xmlns:p14="http://schemas.microsoft.com/office/powerpoint/2010/main" val="1325360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647E1-8294-2B4C-AC2A-8FCB36E0448F}"/>
              </a:ext>
            </a:extLst>
          </p:cNvPr>
          <p:cNvSpPr>
            <a:spLocks noGrp="1"/>
          </p:cNvSpPr>
          <p:nvPr>
            <p:ph type="title"/>
          </p:nvPr>
        </p:nvSpPr>
        <p:spPr/>
        <p:txBody>
          <a:bodyPr>
            <a:normAutofit/>
          </a:bodyPr>
          <a:lstStyle/>
          <a:p>
            <a:r>
              <a:rPr lang="en-US" dirty="0"/>
              <a:t>Hypothesis Review</a:t>
            </a:r>
          </a:p>
        </p:txBody>
      </p:sp>
      <p:sp>
        <p:nvSpPr>
          <p:cNvPr id="4" name="Slide Number Placeholder 3">
            <a:extLst>
              <a:ext uri="{FF2B5EF4-FFF2-40B4-BE49-F238E27FC236}">
                <a16:creationId xmlns:a16="http://schemas.microsoft.com/office/drawing/2014/main" id="{7E8DE6CC-70FE-B34E-9831-4C965060B5A2}"/>
              </a:ext>
            </a:extLst>
          </p:cNvPr>
          <p:cNvSpPr>
            <a:spLocks noGrp="1"/>
          </p:cNvSpPr>
          <p:nvPr>
            <p:ph type="sldNum" sz="quarter" idx="4"/>
          </p:nvPr>
        </p:nvSpPr>
        <p:spPr/>
        <p:txBody>
          <a:bodyPr/>
          <a:lstStyle/>
          <a:p>
            <a:fld id="{62DFECC4-1679-4D45-9635-E86BD1EE09E9}" type="slidenum">
              <a:rPr lang="en-US" smtClean="0"/>
              <a:pPr/>
              <a:t>4</a:t>
            </a:fld>
            <a:endParaRPr lang="en-US" dirty="0"/>
          </a:p>
        </p:txBody>
      </p:sp>
      <p:sp>
        <p:nvSpPr>
          <p:cNvPr id="9" name="Speech Bubble: Rectangle 8">
            <a:extLst>
              <a:ext uri="{FF2B5EF4-FFF2-40B4-BE49-F238E27FC236}">
                <a16:creationId xmlns:a16="http://schemas.microsoft.com/office/drawing/2014/main" id="{6C1FBAFD-911A-4D75-9F98-392F1E7C5B2F}"/>
              </a:ext>
            </a:extLst>
          </p:cNvPr>
          <p:cNvSpPr/>
          <p:nvPr/>
        </p:nvSpPr>
        <p:spPr>
          <a:xfrm>
            <a:off x="280735" y="2492220"/>
            <a:ext cx="2575884" cy="1132728"/>
          </a:xfrm>
          <a:prstGeom prst="wedgeRectCallout">
            <a:avLst>
              <a:gd name="adj1" fmla="val -20833"/>
              <a:gd name="adj2" fmla="val 4630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This audience questions the value of a college degree.</a:t>
            </a:r>
          </a:p>
        </p:txBody>
      </p:sp>
      <p:sp>
        <p:nvSpPr>
          <p:cNvPr id="11" name="Speech Bubble: Rectangle 10">
            <a:extLst>
              <a:ext uri="{FF2B5EF4-FFF2-40B4-BE49-F238E27FC236}">
                <a16:creationId xmlns:a16="http://schemas.microsoft.com/office/drawing/2014/main" id="{8ADA2CB4-7FB2-44D0-BDA8-5F6EF016D385}"/>
              </a:ext>
            </a:extLst>
          </p:cNvPr>
          <p:cNvSpPr/>
          <p:nvPr/>
        </p:nvSpPr>
        <p:spPr>
          <a:xfrm>
            <a:off x="3986373" y="2492220"/>
            <a:ext cx="8088105" cy="1132728"/>
          </a:xfrm>
          <a:prstGeom prst="wedgeRectCallout">
            <a:avLst>
              <a:gd name="adj1" fmla="val -20833"/>
              <a:gd name="adj2" fmla="val 46309"/>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ysClr val="windowText" lastClr="000000"/>
                </a:solidFill>
              </a:rPr>
              <a:t>Yes, although this audience is not a monolith.  Some need reassurance of the ROI.  Others need supports to make the transition a success.  That being said, the value proposition of finding oneself/one’s passion misses the mark for many, especially with multiple other educational options at their disposal.  </a:t>
            </a:r>
          </a:p>
        </p:txBody>
      </p:sp>
      <p:sp>
        <p:nvSpPr>
          <p:cNvPr id="13" name="Speech Bubble: Rectangle 12">
            <a:extLst>
              <a:ext uri="{FF2B5EF4-FFF2-40B4-BE49-F238E27FC236}">
                <a16:creationId xmlns:a16="http://schemas.microsoft.com/office/drawing/2014/main" id="{387E7721-6669-471A-8AB7-7DD88E5C9488}"/>
              </a:ext>
            </a:extLst>
          </p:cNvPr>
          <p:cNvSpPr/>
          <p:nvPr/>
        </p:nvSpPr>
        <p:spPr>
          <a:xfrm>
            <a:off x="296778" y="3802035"/>
            <a:ext cx="2575884" cy="1421380"/>
          </a:xfrm>
          <a:prstGeom prst="wedgeRectCallout">
            <a:avLst>
              <a:gd name="adj1" fmla="val -20833"/>
              <a:gd name="adj2" fmla="val 4630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This audience is unclear about their next step.</a:t>
            </a:r>
          </a:p>
        </p:txBody>
      </p:sp>
      <p:sp>
        <p:nvSpPr>
          <p:cNvPr id="15" name="Speech Bubble: Rectangle 14">
            <a:extLst>
              <a:ext uri="{FF2B5EF4-FFF2-40B4-BE49-F238E27FC236}">
                <a16:creationId xmlns:a16="http://schemas.microsoft.com/office/drawing/2014/main" id="{2D122B5D-C74A-4D3C-A659-05A507E69954}"/>
              </a:ext>
            </a:extLst>
          </p:cNvPr>
          <p:cNvSpPr/>
          <p:nvPr/>
        </p:nvSpPr>
        <p:spPr>
          <a:xfrm>
            <a:off x="3986373" y="3803384"/>
            <a:ext cx="8096124" cy="1420031"/>
          </a:xfrm>
          <a:prstGeom prst="wedgeRectCallout">
            <a:avLst>
              <a:gd name="adj1" fmla="val -20833"/>
              <a:gd name="adj2" fmla="val 46309"/>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ysClr val="windowText" lastClr="000000"/>
                </a:solidFill>
              </a:rPr>
              <a:t>Uncertainty looms large.  There are a range of mindsets, with different needs and potential solutions.  Segmentation helps to uncover which groups’ hesitations have the greatest potential to overcome.  </a:t>
            </a:r>
          </a:p>
        </p:txBody>
      </p:sp>
      <p:sp>
        <p:nvSpPr>
          <p:cNvPr id="17" name="Speech Bubble: Rectangle 16">
            <a:extLst>
              <a:ext uri="{FF2B5EF4-FFF2-40B4-BE49-F238E27FC236}">
                <a16:creationId xmlns:a16="http://schemas.microsoft.com/office/drawing/2014/main" id="{C76179FB-E768-4153-B287-CA12796BE07A}"/>
              </a:ext>
            </a:extLst>
          </p:cNvPr>
          <p:cNvSpPr/>
          <p:nvPr/>
        </p:nvSpPr>
        <p:spPr>
          <a:xfrm>
            <a:off x="296779" y="5399273"/>
            <a:ext cx="2563380" cy="1241854"/>
          </a:xfrm>
          <a:prstGeom prst="wedgeRectCallout">
            <a:avLst>
              <a:gd name="adj1" fmla="val -20833"/>
              <a:gd name="adj2" fmla="val 4630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The pandemic makes the college path less attractive.</a:t>
            </a:r>
          </a:p>
        </p:txBody>
      </p:sp>
      <p:sp>
        <p:nvSpPr>
          <p:cNvPr id="19" name="Speech Bubble: Rectangle 18">
            <a:extLst>
              <a:ext uri="{FF2B5EF4-FFF2-40B4-BE49-F238E27FC236}">
                <a16:creationId xmlns:a16="http://schemas.microsoft.com/office/drawing/2014/main" id="{1F40AF5C-01BB-48D1-A21B-F900D9C997F1}"/>
              </a:ext>
            </a:extLst>
          </p:cNvPr>
          <p:cNvSpPr/>
          <p:nvPr/>
        </p:nvSpPr>
        <p:spPr>
          <a:xfrm>
            <a:off x="3986373" y="5400502"/>
            <a:ext cx="8088105" cy="1241854"/>
          </a:xfrm>
          <a:prstGeom prst="wedgeRectCallout">
            <a:avLst>
              <a:gd name="adj1" fmla="val -20833"/>
              <a:gd name="adj2" fmla="val 46309"/>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ysClr val="windowText" lastClr="000000"/>
                </a:solidFill>
              </a:rPr>
              <a:t>Potentially.  Most notably, it complicates the question of value (i.e., are online classes “worth it”).  But this audience remains open to hybrid and flexible education options that meet them where they are and may not have been as available before the need for online learning as a result of the pandemic.</a:t>
            </a:r>
          </a:p>
        </p:txBody>
      </p:sp>
      <p:sp>
        <p:nvSpPr>
          <p:cNvPr id="3" name="Speech Bubble: Rectangle 2">
            <a:extLst>
              <a:ext uri="{FF2B5EF4-FFF2-40B4-BE49-F238E27FC236}">
                <a16:creationId xmlns:a16="http://schemas.microsoft.com/office/drawing/2014/main" id="{E23CB4CC-D3F9-44FE-A4C8-9F24A978C684}"/>
              </a:ext>
            </a:extLst>
          </p:cNvPr>
          <p:cNvSpPr/>
          <p:nvPr/>
        </p:nvSpPr>
        <p:spPr>
          <a:xfrm>
            <a:off x="280736" y="1235627"/>
            <a:ext cx="2586976" cy="1132728"/>
          </a:xfrm>
          <a:prstGeom prst="wedgeRectCallout">
            <a:avLst>
              <a:gd name="adj1" fmla="val -20833"/>
              <a:gd name="adj2" fmla="val 4630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The decision against obtaining a degree is mostly financial.</a:t>
            </a:r>
          </a:p>
        </p:txBody>
      </p:sp>
      <p:sp>
        <p:nvSpPr>
          <p:cNvPr id="6" name="Speech Bubble: Rectangle 5">
            <a:extLst>
              <a:ext uri="{FF2B5EF4-FFF2-40B4-BE49-F238E27FC236}">
                <a16:creationId xmlns:a16="http://schemas.microsoft.com/office/drawing/2014/main" id="{723CB152-0EEA-426B-8B9C-724B3A78C1C2}"/>
              </a:ext>
            </a:extLst>
          </p:cNvPr>
          <p:cNvSpPr/>
          <p:nvPr/>
        </p:nvSpPr>
        <p:spPr>
          <a:xfrm>
            <a:off x="3986373" y="1243041"/>
            <a:ext cx="8065214" cy="1132727"/>
          </a:xfrm>
          <a:prstGeom prst="wedgeRectCallout">
            <a:avLst>
              <a:gd name="adj1" fmla="val -20833"/>
              <a:gd name="adj2" fmla="val 46309"/>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Although dollars and debt are significant barriers, multiple factors impact this audience’s ability and/or interest in getting a degree. They express limited life satisfaction, and many note they could not manage the stress/challenges associated with college.  Addressing financial </a:t>
            </a:r>
            <a:r>
              <a:rPr lang="en-US" dirty="0">
                <a:solidFill>
                  <a:sysClr val="windowText" lastClr="000000"/>
                </a:solidFill>
              </a:rPr>
              <a:t>burdens alone will not solve the problem.</a:t>
            </a:r>
            <a:endParaRPr lang="en-US" dirty="0">
              <a:solidFill>
                <a:schemeClr val="tx1"/>
              </a:solidFill>
            </a:endParaRPr>
          </a:p>
        </p:txBody>
      </p:sp>
      <p:sp>
        <p:nvSpPr>
          <p:cNvPr id="21" name="Freeform: Shape 20">
            <a:extLst>
              <a:ext uri="{FF2B5EF4-FFF2-40B4-BE49-F238E27FC236}">
                <a16:creationId xmlns:a16="http://schemas.microsoft.com/office/drawing/2014/main" id="{D3F2BCD7-D49D-48F1-807C-4FCDE9B12915}"/>
              </a:ext>
            </a:extLst>
          </p:cNvPr>
          <p:cNvSpPr/>
          <p:nvPr/>
        </p:nvSpPr>
        <p:spPr>
          <a:xfrm>
            <a:off x="-95004" y="672281"/>
            <a:ext cx="3319177" cy="757208"/>
          </a:xfrm>
          <a:custGeom>
            <a:avLst/>
            <a:gdLst>
              <a:gd name="connsiteX0" fmla="*/ 0 w 3582833"/>
              <a:gd name="connsiteY0" fmla="*/ 0 h 757208"/>
              <a:gd name="connsiteX1" fmla="*/ 3582833 w 3582833"/>
              <a:gd name="connsiteY1" fmla="*/ 0 h 757208"/>
              <a:gd name="connsiteX2" fmla="*/ 3582833 w 3582833"/>
              <a:gd name="connsiteY2" fmla="*/ 757208 h 757208"/>
              <a:gd name="connsiteX3" fmla="*/ 0 w 3582833"/>
              <a:gd name="connsiteY3" fmla="*/ 757208 h 757208"/>
              <a:gd name="connsiteX4" fmla="*/ 0 w 3582833"/>
              <a:gd name="connsiteY4" fmla="*/ 0 h 75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2833" h="757208">
                <a:moveTo>
                  <a:pt x="0" y="0"/>
                </a:moveTo>
                <a:lnTo>
                  <a:pt x="3582833" y="0"/>
                </a:lnTo>
                <a:lnTo>
                  <a:pt x="3582833" y="757208"/>
                </a:lnTo>
                <a:lnTo>
                  <a:pt x="0" y="7572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b="1" u="none" kern="1200" dirty="0">
                <a:solidFill>
                  <a:schemeClr val="tx1"/>
                </a:solidFill>
                <a:latin typeface="Gadugi" panose="020B0502040204020203" pitchFamily="34" charset="0"/>
                <a:ea typeface="Gadugi" panose="020B0502040204020203" pitchFamily="34" charset="0"/>
              </a:rPr>
              <a:t>Hypothesis</a:t>
            </a:r>
            <a:endParaRPr lang="en-US" sz="1900" u="none" kern="1200" dirty="0"/>
          </a:p>
        </p:txBody>
      </p:sp>
      <p:sp>
        <p:nvSpPr>
          <p:cNvPr id="22" name="Freeform: Shape 21">
            <a:extLst>
              <a:ext uri="{FF2B5EF4-FFF2-40B4-BE49-F238E27FC236}">
                <a16:creationId xmlns:a16="http://schemas.microsoft.com/office/drawing/2014/main" id="{50D7465C-3D03-4A4B-9CE7-52AEBF2A6206}"/>
              </a:ext>
            </a:extLst>
          </p:cNvPr>
          <p:cNvSpPr/>
          <p:nvPr/>
        </p:nvSpPr>
        <p:spPr>
          <a:xfrm>
            <a:off x="6367660" y="670571"/>
            <a:ext cx="3319177" cy="757208"/>
          </a:xfrm>
          <a:custGeom>
            <a:avLst/>
            <a:gdLst>
              <a:gd name="connsiteX0" fmla="*/ 0 w 3582833"/>
              <a:gd name="connsiteY0" fmla="*/ 0 h 757208"/>
              <a:gd name="connsiteX1" fmla="*/ 3582833 w 3582833"/>
              <a:gd name="connsiteY1" fmla="*/ 0 h 757208"/>
              <a:gd name="connsiteX2" fmla="*/ 3582833 w 3582833"/>
              <a:gd name="connsiteY2" fmla="*/ 757208 h 757208"/>
              <a:gd name="connsiteX3" fmla="*/ 0 w 3582833"/>
              <a:gd name="connsiteY3" fmla="*/ 757208 h 757208"/>
              <a:gd name="connsiteX4" fmla="*/ 0 w 3582833"/>
              <a:gd name="connsiteY4" fmla="*/ 0 h 75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2833" h="757208">
                <a:moveTo>
                  <a:pt x="0" y="0"/>
                </a:moveTo>
                <a:lnTo>
                  <a:pt x="3582833" y="0"/>
                </a:lnTo>
                <a:lnTo>
                  <a:pt x="3582833" y="757208"/>
                </a:lnTo>
                <a:lnTo>
                  <a:pt x="0" y="7572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b="1" u="none" kern="1200" dirty="0">
                <a:solidFill>
                  <a:schemeClr val="tx1"/>
                </a:solidFill>
                <a:latin typeface="Gadugi" panose="020B0502040204020203" pitchFamily="34" charset="0"/>
                <a:ea typeface="Gadugi" panose="020B0502040204020203" pitchFamily="34" charset="0"/>
              </a:rPr>
              <a:t>Finding</a:t>
            </a:r>
            <a:endParaRPr lang="en-US" sz="1900" u="none" kern="1200" dirty="0"/>
          </a:p>
        </p:txBody>
      </p:sp>
      <p:pic>
        <p:nvPicPr>
          <p:cNvPr id="20" name="Graphic 19" descr="Checkmark with solid fill">
            <a:extLst>
              <a:ext uri="{FF2B5EF4-FFF2-40B4-BE49-F238E27FC236}">
                <a16:creationId xmlns:a16="http://schemas.microsoft.com/office/drawing/2014/main" id="{11A29197-CB62-E9BC-E60C-E644578D15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04553" y="4088892"/>
            <a:ext cx="914400" cy="914400"/>
          </a:xfrm>
          <a:prstGeom prst="rect">
            <a:avLst/>
          </a:prstGeom>
        </p:spPr>
      </p:pic>
      <p:sp>
        <p:nvSpPr>
          <p:cNvPr id="5" name="TextBox 4">
            <a:extLst>
              <a:ext uri="{FF2B5EF4-FFF2-40B4-BE49-F238E27FC236}">
                <a16:creationId xmlns:a16="http://schemas.microsoft.com/office/drawing/2014/main" id="{CCEE9F11-EEF5-E2AF-8E3B-1ED36F8ECB3C}"/>
              </a:ext>
            </a:extLst>
          </p:cNvPr>
          <p:cNvSpPr txBox="1"/>
          <p:nvPr/>
        </p:nvSpPr>
        <p:spPr>
          <a:xfrm>
            <a:off x="3062445" y="998872"/>
            <a:ext cx="798617" cy="1569660"/>
          </a:xfrm>
          <a:prstGeom prst="rect">
            <a:avLst/>
          </a:prstGeom>
          <a:noFill/>
        </p:spPr>
        <p:txBody>
          <a:bodyPr wrap="none" rtlCol="0">
            <a:spAutoFit/>
          </a:bodyPr>
          <a:lstStyle/>
          <a:p>
            <a:r>
              <a:rPr lang="en-US" sz="9600" dirty="0">
                <a:solidFill>
                  <a:schemeClr val="bg2"/>
                </a:solidFill>
                <a:effectLst>
                  <a:outerShdw blurRad="50800" dist="38100" dir="5400000" algn="t" rotWithShape="0">
                    <a:prstClr val="black">
                      <a:alpha val="40000"/>
                    </a:prstClr>
                  </a:outerShdw>
                </a:effectLst>
              </a:rPr>
              <a:t>≈</a:t>
            </a:r>
          </a:p>
        </p:txBody>
      </p:sp>
      <p:sp>
        <p:nvSpPr>
          <p:cNvPr id="24" name="TextBox 23">
            <a:extLst>
              <a:ext uri="{FF2B5EF4-FFF2-40B4-BE49-F238E27FC236}">
                <a16:creationId xmlns:a16="http://schemas.microsoft.com/office/drawing/2014/main" id="{90E6D14C-3D9D-C23B-389E-6519AF3F7B84}"/>
              </a:ext>
            </a:extLst>
          </p:cNvPr>
          <p:cNvSpPr txBox="1"/>
          <p:nvPr/>
        </p:nvSpPr>
        <p:spPr>
          <a:xfrm>
            <a:off x="3062445" y="2166154"/>
            <a:ext cx="798617" cy="1569660"/>
          </a:xfrm>
          <a:prstGeom prst="rect">
            <a:avLst/>
          </a:prstGeom>
          <a:noFill/>
        </p:spPr>
        <p:txBody>
          <a:bodyPr wrap="none" rtlCol="0">
            <a:spAutoFit/>
          </a:bodyPr>
          <a:lstStyle/>
          <a:p>
            <a:r>
              <a:rPr lang="en-US" sz="9600" dirty="0">
                <a:solidFill>
                  <a:schemeClr val="bg2"/>
                </a:solidFill>
                <a:effectLst>
                  <a:outerShdw blurRad="50800" dist="38100" dir="5400000" algn="t" rotWithShape="0">
                    <a:prstClr val="black">
                      <a:alpha val="40000"/>
                    </a:prstClr>
                  </a:outerShdw>
                </a:effectLst>
              </a:rPr>
              <a:t>≈</a:t>
            </a:r>
          </a:p>
        </p:txBody>
      </p:sp>
      <p:sp>
        <p:nvSpPr>
          <p:cNvPr id="25" name="TextBox 24">
            <a:extLst>
              <a:ext uri="{FF2B5EF4-FFF2-40B4-BE49-F238E27FC236}">
                <a16:creationId xmlns:a16="http://schemas.microsoft.com/office/drawing/2014/main" id="{2E176682-2264-5ED9-8AC0-9140480FAE1C}"/>
              </a:ext>
            </a:extLst>
          </p:cNvPr>
          <p:cNvSpPr txBox="1"/>
          <p:nvPr/>
        </p:nvSpPr>
        <p:spPr>
          <a:xfrm>
            <a:off x="3062445" y="5142148"/>
            <a:ext cx="798617" cy="1569660"/>
          </a:xfrm>
          <a:prstGeom prst="rect">
            <a:avLst/>
          </a:prstGeom>
          <a:noFill/>
        </p:spPr>
        <p:txBody>
          <a:bodyPr wrap="none" rtlCol="0">
            <a:spAutoFit/>
          </a:bodyPr>
          <a:lstStyle/>
          <a:p>
            <a:r>
              <a:rPr lang="en-US" sz="9600" dirty="0">
                <a:solidFill>
                  <a:schemeClr val="bg2"/>
                </a:solidFill>
                <a:effectLst>
                  <a:outerShdw blurRad="50800" dist="38100" dir="5400000" algn="t" rotWithShape="0">
                    <a:prstClr val="black">
                      <a:alpha val="40000"/>
                    </a:prstClr>
                  </a:outerShdw>
                </a:effectLst>
              </a:rPr>
              <a:t>≈</a:t>
            </a:r>
          </a:p>
        </p:txBody>
      </p:sp>
    </p:spTree>
    <p:extLst>
      <p:ext uri="{BB962C8B-B14F-4D97-AF65-F5344CB8AC3E}">
        <p14:creationId xmlns:p14="http://schemas.microsoft.com/office/powerpoint/2010/main" val="317031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9" grpId="0" animBg="1"/>
      <p:bldP spid="6" grpId="0" animBg="1"/>
      <p:bldP spid="5"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7EE10-C0AE-4A2B-B200-8F32862214FA}"/>
              </a:ext>
            </a:extLst>
          </p:cNvPr>
          <p:cNvSpPr>
            <a:spLocks noGrp="1"/>
          </p:cNvSpPr>
          <p:nvPr>
            <p:ph type="title"/>
          </p:nvPr>
        </p:nvSpPr>
        <p:spPr>
          <a:xfrm>
            <a:off x="936316" y="35925"/>
            <a:ext cx="9299172" cy="966019"/>
          </a:xfrm>
        </p:spPr>
        <p:txBody>
          <a:bodyPr>
            <a:normAutofit/>
          </a:bodyPr>
          <a:lstStyle/>
          <a:p>
            <a:r>
              <a:rPr lang="en-US" sz="3000" dirty="0"/>
              <a:t>Just under half say they plan to go to college or finish their degree – those who started college are most likely</a:t>
            </a:r>
          </a:p>
        </p:txBody>
      </p:sp>
      <p:sp>
        <p:nvSpPr>
          <p:cNvPr id="4" name="Slide Number Placeholder 3">
            <a:extLst>
              <a:ext uri="{FF2B5EF4-FFF2-40B4-BE49-F238E27FC236}">
                <a16:creationId xmlns:a16="http://schemas.microsoft.com/office/drawing/2014/main" id="{7F100696-7CE4-47A1-A592-F736B297D757}"/>
              </a:ext>
            </a:extLst>
          </p:cNvPr>
          <p:cNvSpPr>
            <a:spLocks noGrp="1"/>
          </p:cNvSpPr>
          <p:nvPr>
            <p:ph type="sldNum" sz="quarter" idx="4"/>
          </p:nvPr>
        </p:nvSpPr>
        <p:spPr/>
        <p:txBody>
          <a:bodyPr/>
          <a:lstStyle/>
          <a:p>
            <a:fld id="{62DFECC4-1679-4D45-9635-E86BD1EE09E9}" type="slidenum">
              <a:rPr lang="en-US" smtClean="0"/>
              <a:pPr/>
              <a:t>5</a:t>
            </a:fld>
            <a:endParaRPr lang="en-US"/>
          </a:p>
        </p:txBody>
      </p:sp>
      <p:graphicFrame>
        <p:nvGraphicFramePr>
          <p:cNvPr id="7" name="Chart 6">
            <a:extLst>
              <a:ext uri="{FF2B5EF4-FFF2-40B4-BE49-F238E27FC236}">
                <a16:creationId xmlns:a16="http://schemas.microsoft.com/office/drawing/2014/main" id="{F627610A-3501-4139-BB79-EF500D648A24}"/>
              </a:ext>
            </a:extLst>
          </p:cNvPr>
          <p:cNvGraphicFramePr/>
          <p:nvPr>
            <p:extLst>
              <p:ext uri="{D42A27DB-BD31-4B8C-83A1-F6EECF244321}">
                <p14:modId xmlns:p14="http://schemas.microsoft.com/office/powerpoint/2010/main" val="3022284478"/>
              </p:ext>
            </p:extLst>
          </p:nvPr>
        </p:nvGraphicFramePr>
        <p:xfrm>
          <a:off x="-627963" y="1613166"/>
          <a:ext cx="6718852" cy="433534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F475615C-A0BE-D1A1-D4E5-3DD0FBBC1004}"/>
              </a:ext>
            </a:extLst>
          </p:cNvPr>
          <p:cNvSpPr txBox="1"/>
          <p:nvPr/>
        </p:nvSpPr>
        <p:spPr>
          <a:xfrm>
            <a:off x="4291200" y="3390002"/>
            <a:ext cx="1333476" cy="584775"/>
          </a:xfrm>
          <a:prstGeom prst="rect">
            <a:avLst/>
          </a:prstGeom>
          <a:noFill/>
        </p:spPr>
        <p:txBody>
          <a:bodyPr wrap="square" rtlCol="0">
            <a:spAutoFit/>
          </a:bodyPr>
          <a:lstStyle/>
          <a:p>
            <a:r>
              <a:rPr lang="en-US" sz="1600" dirty="0"/>
              <a:t>Definitely plan on going</a:t>
            </a:r>
          </a:p>
        </p:txBody>
      </p:sp>
      <p:sp>
        <p:nvSpPr>
          <p:cNvPr id="12" name="TextBox 11">
            <a:extLst>
              <a:ext uri="{FF2B5EF4-FFF2-40B4-BE49-F238E27FC236}">
                <a16:creationId xmlns:a16="http://schemas.microsoft.com/office/drawing/2014/main" id="{B2B84D5A-0AAB-A433-3122-CC704662DCCE}"/>
              </a:ext>
            </a:extLst>
          </p:cNvPr>
          <p:cNvSpPr txBox="1"/>
          <p:nvPr/>
        </p:nvSpPr>
        <p:spPr>
          <a:xfrm>
            <a:off x="1262998" y="5354689"/>
            <a:ext cx="1129789" cy="584775"/>
          </a:xfrm>
          <a:prstGeom prst="rect">
            <a:avLst/>
          </a:prstGeom>
          <a:noFill/>
        </p:spPr>
        <p:txBody>
          <a:bodyPr wrap="square" rtlCol="0">
            <a:spAutoFit/>
          </a:bodyPr>
          <a:lstStyle/>
          <a:p>
            <a:r>
              <a:rPr lang="en-US" sz="1600" dirty="0"/>
              <a:t>May or may not</a:t>
            </a:r>
          </a:p>
        </p:txBody>
      </p:sp>
      <p:sp>
        <p:nvSpPr>
          <p:cNvPr id="17" name="TextBox 16">
            <a:extLst>
              <a:ext uri="{FF2B5EF4-FFF2-40B4-BE49-F238E27FC236}">
                <a16:creationId xmlns:a16="http://schemas.microsoft.com/office/drawing/2014/main" id="{1A80E647-13B1-EE27-1F00-1F7AE580408A}"/>
              </a:ext>
            </a:extLst>
          </p:cNvPr>
          <p:cNvSpPr txBox="1"/>
          <p:nvPr/>
        </p:nvSpPr>
        <p:spPr>
          <a:xfrm>
            <a:off x="177177" y="3408946"/>
            <a:ext cx="1095748" cy="584775"/>
          </a:xfrm>
          <a:prstGeom prst="rect">
            <a:avLst/>
          </a:prstGeom>
          <a:noFill/>
        </p:spPr>
        <p:txBody>
          <a:bodyPr wrap="square" rtlCol="0">
            <a:spAutoFit/>
          </a:bodyPr>
          <a:lstStyle/>
          <a:p>
            <a:r>
              <a:rPr lang="en-US" sz="1600" dirty="0"/>
              <a:t>Don’t plan on going</a:t>
            </a:r>
          </a:p>
        </p:txBody>
      </p:sp>
      <p:sp>
        <p:nvSpPr>
          <p:cNvPr id="18" name="TextBox 17">
            <a:extLst>
              <a:ext uri="{FF2B5EF4-FFF2-40B4-BE49-F238E27FC236}">
                <a16:creationId xmlns:a16="http://schemas.microsoft.com/office/drawing/2014/main" id="{2F3ADD91-BEDB-C2A8-171D-F5A3174C36B4}"/>
              </a:ext>
            </a:extLst>
          </p:cNvPr>
          <p:cNvSpPr txBox="1"/>
          <p:nvPr/>
        </p:nvSpPr>
        <p:spPr>
          <a:xfrm>
            <a:off x="1262998" y="2220631"/>
            <a:ext cx="982480" cy="338554"/>
          </a:xfrm>
          <a:prstGeom prst="rect">
            <a:avLst/>
          </a:prstGeom>
          <a:noFill/>
        </p:spPr>
        <p:txBody>
          <a:bodyPr wrap="square" rtlCol="0">
            <a:spAutoFit/>
          </a:bodyPr>
          <a:lstStyle/>
          <a:p>
            <a:r>
              <a:rPr lang="en-US" sz="1600" dirty="0"/>
              <a:t>Not sure</a:t>
            </a:r>
          </a:p>
        </p:txBody>
      </p:sp>
      <p:sp>
        <p:nvSpPr>
          <p:cNvPr id="15" name="TextBox 14">
            <a:extLst>
              <a:ext uri="{FF2B5EF4-FFF2-40B4-BE49-F238E27FC236}">
                <a16:creationId xmlns:a16="http://schemas.microsoft.com/office/drawing/2014/main" id="{050CAB83-C211-E380-6036-A7A140FC0DA3}"/>
              </a:ext>
            </a:extLst>
          </p:cNvPr>
          <p:cNvSpPr txBox="1"/>
          <p:nvPr/>
        </p:nvSpPr>
        <p:spPr>
          <a:xfrm>
            <a:off x="7300064" y="2090993"/>
            <a:ext cx="4450814" cy="369332"/>
          </a:xfrm>
          <a:prstGeom prst="rect">
            <a:avLst/>
          </a:prstGeom>
          <a:solidFill>
            <a:srgbClr val="0075A8"/>
          </a:solidFill>
        </p:spPr>
        <p:txBody>
          <a:bodyPr wrap="square" rtlCol="0">
            <a:spAutoFit/>
          </a:bodyPr>
          <a:lstStyle/>
          <a:p>
            <a:pPr>
              <a:tabLst>
                <a:tab pos="1376363" algn="l"/>
              </a:tabLst>
            </a:pPr>
            <a:r>
              <a:rPr lang="en-US" dirty="0">
                <a:solidFill>
                  <a:schemeClr val="bg1"/>
                </a:solidFill>
              </a:rPr>
              <a:t>Female – 47%		Male – 46% </a:t>
            </a:r>
          </a:p>
        </p:txBody>
      </p:sp>
      <p:sp>
        <p:nvSpPr>
          <p:cNvPr id="16" name="TextBox 15">
            <a:extLst>
              <a:ext uri="{FF2B5EF4-FFF2-40B4-BE49-F238E27FC236}">
                <a16:creationId xmlns:a16="http://schemas.microsoft.com/office/drawing/2014/main" id="{8D6C4AAA-A486-5A5D-CFB8-738161286CB8}"/>
              </a:ext>
            </a:extLst>
          </p:cNvPr>
          <p:cNvSpPr txBox="1"/>
          <p:nvPr/>
        </p:nvSpPr>
        <p:spPr>
          <a:xfrm>
            <a:off x="7300064" y="2568878"/>
            <a:ext cx="4450814" cy="369332"/>
          </a:xfrm>
          <a:prstGeom prst="rect">
            <a:avLst/>
          </a:prstGeom>
          <a:solidFill>
            <a:srgbClr val="0075A8"/>
          </a:solidFill>
        </p:spPr>
        <p:txBody>
          <a:bodyPr wrap="square" rtlCol="0">
            <a:spAutoFit/>
          </a:bodyPr>
          <a:lstStyle/>
          <a:p>
            <a:pPr>
              <a:tabLst>
                <a:tab pos="1311275" algn="l"/>
                <a:tab pos="2919413" algn="l"/>
                <a:tab pos="3205163" algn="l"/>
              </a:tabLst>
            </a:pPr>
            <a:r>
              <a:rPr lang="en-US" dirty="0">
                <a:solidFill>
                  <a:schemeClr val="bg1"/>
                </a:solidFill>
              </a:rPr>
              <a:t>Black – </a:t>
            </a:r>
            <a:r>
              <a:rPr lang="en-US" b="1" dirty="0">
                <a:solidFill>
                  <a:schemeClr val="bg1"/>
                </a:solidFill>
              </a:rPr>
              <a:t>50%</a:t>
            </a:r>
            <a:r>
              <a:rPr lang="en-US" dirty="0">
                <a:solidFill>
                  <a:schemeClr val="bg1"/>
                </a:solidFill>
              </a:rPr>
              <a:t>	Hispanic – </a:t>
            </a:r>
            <a:r>
              <a:rPr lang="en-US" b="1" dirty="0">
                <a:solidFill>
                  <a:schemeClr val="bg1"/>
                </a:solidFill>
              </a:rPr>
              <a:t>50%</a:t>
            </a:r>
            <a:r>
              <a:rPr lang="en-US" dirty="0">
                <a:solidFill>
                  <a:schemeClr val="bg1"/>
                </a:solidFill>
              </a:rPr>
              <a:t>	White – </a:t>
            </a:r>
            <a:r>
              <a:rPr lang="en-US" i="1" dirty="0">
                <a:solidFill>
                  <a:schemeClr val="accent6">
                    <a:lumMod val="60000"/>
                    <a:lumOff val="40000"/>
                  </a:schemeClr>
                </a:solidFill>
              </a:rPr>
              <a:t>42%</a:t>
            </a:r>
            <a:r>
              <a:rPr lang="en-US" dirty="0">
                <a:solidFill>
                  <a:schemeClr val="bg1"/>
                </a:solidFill>
              </a:rPr>
              <a:t> </a:t>
            </a:r>
          </a:p>
        </p:txBody>
      </p:sp>
      <p:sp>
        <p:nvSpPr>
          <p:cNvPr id="19" name="TextBox 18">
            <a:extLst>
              <a:ext uri="{FF2B5EF4-FFF2-40B4-BE49-F238E27FC236}">
                <a16:creationId xmlns:a16="http://schemas.microsoft.com/office/drawing/2014/main" id="{444D15AF-D9FC-CE5E-C02C-1C08BFDDE275}"/>
              </a:ext>
            </a:extLst>
          </p:cNvPr>
          <p:cNvSpPr txBox="1"/>
          <p:nvPr/>
        </p:nvSpPr>
        <p:spPr>
          <a:xfrm>
            <a:off x="7300064" y="3063838"/>
            <a:ext cx="4450814" cy="369332"/>
          </a:xfrm>
          <a:prstGeom prst="rect">
            <a:avLst/>
          </a:prstGeom>
          <a:solidFill>
            <a:srgbClr val="0075A8"/>
          </a:solidFill>
        </p:spPr>
        <p:txBody>
          <a:bodyPr wrap="square" rtlCol="0">
            <a:spAutoFit/>
          </a:bodyPr>
          <a:lstStyle/>
          <a:p>
            <a:pPr>
              <a:tabLst>
                <a:tab pos="1376363" algn="l"/>
                <a:tab pos="1828800" algn="l"/>
                <a:tab pos="3205163" algn="l"/>
              </a:tabLst>
            </a:pPr>
            <a:r>
              <a:rPr lang="en-US" dirty="0">
                <a:solidFill>
                  <a:schemeClr val="bg1"/>
                </a:solidFill>
              </a:rPr>
              <a:t>Some College – </a:t>
            </a:r>
            <a:r>
              <a:rPr lang="en-US" b="1" dirty="0">
                <a:solidFill>
                  <a:schemeClr val="bg1"/>
                </a:solidFill>
              </a:rPr>
              <a:t>55%</a:t>
            </a:r>
            <a:r>
              <a:rPr lang="en-US" dirty="0">
                <a:solidFill>
                  <a:schemeClr val="bg1"/>
                </a:solidFill>
              </a:rPr>
              <a:t>         HS Only – </a:t>
            </a:r>
            <a:r>
              <a:rPr lang="en-US" i="1" dirty="0">
                <a:solidFill>
                  <a:schemeClr val="accent6">
                    <a:lumMod val="60000"/>
                    <a:lumOff val="40000"/>
                  </a:schemeClr>
                </a:solidFill>
              </a:rPr>
              <a:t>44%</a:t>
            </a:r>
            <a:r>
              <a:rPr lang="en-US" dirty="0">
                <a:solidFill>
                  <a:schemeClr val="bg1"/>
                </a:solidFill>
              </a:rPr>
              <a:t> </a:t>
            </a:r>
          </a:p>
        </p:txBody>
      </p:sp>
      <p:sp>
        <p:nvSpPr>
          <p:cNvPr id="5" name="Arrow: Right 4">
            <a:extLst>
              <a:ext uri="{FF2B5EF4-FFF2-40B4-BE49-F238E27FC236}">
                <a16:creationId xmlns:a16="http://schemas.microsoft.com/office/drawing/2014/main" id="{855A1140-1F3A-BAB7-0E4A-02EDC1978077}"/>
              </a:ext>
            </a:extLst>
          </p:cNvPr>
          <p:cNvSpPr/>
          <p:nvPr/>
        </p:nvSpPr>
        <p:spPr>
          <a:xfrm rot="20098642">
            <a:off x="5613342" y="2925339"/>
            <a:ext cx="1157491" cy="646331"/>
          </a:xfrm>
          <a:prstGeom prst="rightArrow">
            <a:avLst/>
          </a:prstGeom>
          <a:solidFill>
            <a:srgbClr val="0075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C13EE69-24F1-EEF3-1C16-4826CEAC372F}"/>
              </a:ext>
            </a:extLst>
          </p:cNvPr>
          <p:cNvSpPr txBox="1"/>
          <p:nvPr/>
        </p:nvSpPr>
        <p:spPr>
          <a:xfrm>
            <a:off x="8168208" y="1618912"/>
            <a:ext cx="2714526" cy="369332"/>
          </a:xfrm>
          <a:prstGeom prst="rect">
            <a:avLst/>
          </a:prstGeom>
          <a:noFill/>
        </p:spPr>
        <p:txBody>
          <a:bodyPr wrap="none" rtlCol="0">
            <a:spAutoFit/>
          </a:bodyPr>
          <a:lstStyle/>
          <a:p>
            <a:r>
              <a:rPr lang="en-US" b="1" dirty="0">
                <a:solidFill>
                  <a:srgbClr val="595959"/>
                </a:solidFill>
              </a:rPr>
              <a:t>% Definitely Plan on Going</a:t>
            </a:r>
          </a:p>
        </p:txBody>
      </p:sp>
      <p:sp>
        <p:nvSpPr>
          <p:cNvPr id="20" name="Text Placeholder 4">
            <a:extLst>
              <a:ext uri="{FF2B5EF4-FFF2-40B4-BE49-F238E27FC236}">
                <a16:creationId xmlns:a16="http://schemas.microsoft.com/office/drawing/2014/main" id="{B81DA920-FB2B-2EF2-300A-DD779D0F7B31}"/>
              </a:ext>
            </a:extLst>
          </p:cNvPr>
          <p:cNvSpPr>
            <a:spLocks noGrp="1"/>
          </p:cNvSpPr>
          <p:nvPr>
            <p:ph type="body" sz="quarter" idx="13"/>
          </p:nvPr>
        </p:nvSpPr>
        <p:spPr>
          <a:xfrm>
            <a:off x="695367" y="1011566"/>
            <a:ext cx="10236788" cy="859606"/>
          </a:xfrm>
        </p:spPr>
        <p:txBody>
          <a:bodyPr/>
          <a:lstStyle/>
          <a:p>
            <a:r>
              <a:rPr lang="en-US" dirty="0"/>
              <a:t>It is vital to understand the difference between the “</a:t>
            </a:r>
            <a:r>
              <a:rPr lang="en-US" dirty="0" err="1"/>
              <a:t>Definites</a:t>
            </a:r>
            <a:r>
              <a:rPr lang="en-US" dirty="0"/>
              <a:t>” and those who do not fall in that camp.</a:t>
            </a:r>
          </a:p>
        </p:txBody>
      </p:sp>
      <p:graphicFrame>
        <p:nvGraphicFramePr>
          <p:cNvPr id="6" name="Chart 5">
            <a:extLst>
              <a:ext uri="{FF2B5EF4-FFF2-40B4-BE49-F238E27FC236}">
                <a16:creationId xmlns:a16="http://schemas.microsoft.com/office/drawing/2014/main" id="{94756010-D6F8-61EE-D17B-691559BF10FB}"/>
              </a:ext>
            </a:extLst>
          </p:cNvPr>
          <p:cNvGraphicFramePr/>
          <p:nvPr>
            <p:extLst>
              <p:ext uri="{D42A27DB-BD31-4B8C-83A1-F6EECF244321}">
                <p14:modId xmlns:p14="http://schemas.microsoft.com/office/powerpoint/2010/main" val="631138631"/>
              </p:ext>
            </p:extLst>
          </p:nvPr>
        </p:nvGraphicFramePr>
        <p:xfrm>
          <a:off x="7180370" y="3772862"/>
          <a:ext cx="4690201" cy="3163653"/>
        </p:xfrm>
        <a:graphic>
          <a:graphicData uri="http://schemas.openxmlformats.org/drawingml/2006/chart">
            <c:chart xmlns:c="http://schemas.openxmlformats.org/drawingml/2006/chart" xmlns:r="http://schemas.openxmlformats.org/officeDocument/2006/relationships" r:id="rId4"/>
          </a:graphicData>
        </a:graphic>
      </p:graphicFrame>
      <p:sp>
        <p:nvSpPr>
          <p:cNvPr id="9" name="Oval 8">
            <a:extLst>
              <a:ext uri="{FF2B5EF4-FFF2-40B4-BE49-F238E27FC236}">
                <a16:creationId xmlns:a16="http://schemas.microsoft.com/office/drawing/2014/main" id="{C80CDCFA-77D3-162F-7FAA-B816B69B2D76}"/>
              </a:ext>
            </a:extLst>
          </p:cNvPr>
          <p:cNvSpPr/>
          <p:nvPr/>
        </p:nvSpPr>
        <p:spPr>
          <a:xfrm>
            <a:off x="9179625" y="4219200"/>
            <a:ext cx="665018" cy="380630"/>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6F790AF-0461-FFFB-C19A-EC9DE869F540}"/>
              </a:ext>
            </a:extLst>
          </p:cNvPr>
          <p:cNvSpPr txBox="1"/>
          <p:nvPr/>
        </p:nvSpPr>
        <p:spPr>
          <a:xfrm>
            <a:off x="11185983" y="3855221"/>
            <a:ext cx="1129789" cy="276999"/>
          </a:xfrm>
          <a:prstGeom prst="rect">
            <a:avLst/>
          </a:prstGeom>
          <a:noFill/>
        </p:spPr>
        <p:txBody>
          <a:bodyPr wrap="square" rtlCol="0">
            <a:spAutoFit/>
          </a:bodyPr>
          <a:lstStyle/>
          <a:p>
            <a:r>
              <a:rPr lang="en-US" sz="1200" dirty="0"/>
              <a:t>(n=1,206)</a:t>
            </a:r>
          </a:p>
        </p:txBody>
      </p:sp>
    </p:spTree>
    <p:extLst>
      <p:ext uri="{BB962C8B-B14F-4D97-AF65-F5344CB8AC3E}">
        <p14:creationId xmlns:p14="http://schemas.microsoft.com/office/powerpoint/2010/main" val="292399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5" grpId="0" animBg="1"/>
      <p:bldP spid="8" grpId="0"/>
      <p:bldGraphic spid="6" grpId="0">
        <p:bldAsOne/>
      </p:bldGraphic>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9807C-FBC9-F64C-8384-0C98B67FDFDE}"/>
              </a:ext>
            </a:extLst>
          </p:cNvPr>
          <p:cNvSpPr>
            <a:spLocks noGrp="1"/>
          </p:cNvSpPr>
          <p:nvPr>
            <p:ph type="title"/>
          </p:nvPr>
        </p:nvSpPr>
        <p:spPr>
          <a:xfrm>
            <a:off x="670984" y="202293"/>
            <a:ext cx="9552447" cy="966019"/>
          </a:xfrm>
        </p:spPr>
        <p:txBody>
          <a:bodyPr>
            <a:normAutofit fontScale="90000"/>
          </a:bodyPr>
          <a:lstStyle/>
          <a:p>
            <a:r>
              <a:rPr lang="en-US" dirty="0"/>
              <a:t>These young adults are exploring a variety of learning options: about 4-in-10 say they plan to do a course for a license/certificate, and/or attend a 2- or 4-year college</a:t>
            </a:r>
          </a:p>
        </p:txBody>
      </p:sp>
      <p:sp>
        <p:nvSpPr>
          <p:cNvPr id="4" name="Slide Number Placeholder 3">
            <a:extLst>
              <a:ext uri="{FF2B5EF4-FFF2-40B4-BE49-F238E27FC236}">
                <a16:creationId xmlns:a16="http://schemas.microsoft.com/office/drawing/2014/main" id="{21629690-09A8-202D-A7DB-A4E07A7CE2DC}"/>
              </a:ext>
            </a:extLst>
          </p:cNvPr>
          <p:cNvSpPr>
            <a:spLocks noGrp="1"/>
          </p:cNvSpPr>
          <p:nvPr>
            <p:ph type="sldNum" sz="quarter" idx="4"/>
          </p:nvPr>
        </p:nvSpPr>
        <p:spPr/>
        <p:txBody>
          <a:bodyPr/>
          <a:lstStyle/>
          <a:p>
            <a:fld id="{62DFECC4-1679-4D45-9635-E86BD1EE09E9}" type="slidenum">
              <a:rPr lang="en-US" smtClean="0"/>
              <a:pPr/>
              <a:t>6</a:t>
            </a:fld>
            <a:endParaRPr lang="en-US"/>
          </a:p>
        </p:txBody>
      </p:sp>
      <p:sp>
        <p:nvSpPr>
          <p:cNvPr id="5" name="Text Placeholder 4">
            <a:extLst>
              <a:ext uri="{FF2B5EF4-FFF2-40B4-BE49-F238E27FC236}">
                <a16:creationId xmlns:a16="http://schemas.microsoft.com/office/drawing/2014/main" id="{A811B146-41B8-87D8-D6B5-08E73649EAE0}"/>
              </a:ext>
            </a:extLst>
          </p:cNvPr>
          <p:cNvSpPr>
            <a:spLocks noGrp="1"/>
          </p:cNvSpPr>
          <p:nvPr>
            <p:ph type="body" sz="quarter" idx="13"/>
          </p:nvPr>
        </p:nvSpPr>
        <p:spPr>
          <a:xfrm>
            <a:off x="670984" y="1367933"/>
            <a:ext cx="10515600" cy="859606"/>
          </a:xfrm>
        </p:spPr>
        <p:txBody>
          <a:bodyPr/>
          <a:lstStyle/>
          <a:p>
            <a:r>
              <a:rPr lang="en-US" dirty="0"/>
              <a:t>Almost half indicate they have taken or are taking classes on YouTube </a:t>
            </a:r>
          </a:p>
        </p:txBody>
      </p:sp>
      <p:graphicFrame>
        <p:nvGraphicFramePr>
          <p:cNvPr id="8" name="Chart 7">
            <a:extLst>
              <a:ext uri="{FF2B5EF4-FFF2-40B4-BE49-F238E27FC236}">
                <a16:creationId xmlns:a16="http://schemas.microsoft.com/office/drawing/2014/main" id="{F0035A10-F092-9396-EB56-1982D9437DB5}"/>
              </a:ext>
            </a:extLst>
          </p:cNvPr>
          <p:cNvGraphicFramePr/>
          <p:nvPr>
            <p:extLst>
              <p:ext uri="{D42A27DB-BD31-4B8C-83A1-F6EECF244321}">
                <p14:modId xmlns:p14="http://schemas.microsoft.com/office/powerpoint/2010/main" val="3426560007"/>
              </p:ext>
            </p:extLst>
          </p:nvPr>
        </p:nvGraphicFramePr>
        <p:xfrm>
          <a:off x="532621" y="1761253"/>
          <a:ext cx="10830170" cy="47554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1">
            <a:extLst>
              <a:ext uri="{FF2B5EF4-FFF2-40B4-BE49-F238E27FC236}">
                <a16:creationId xmlns:a16="http://schemas.microsoft.com/office/drawing/2014/main" id="{C9EFDCE8-3F2D-4815-C81F-49C5BFE097AA}"/>
              </a:ext>
            </a:extLst>
          </p:cNvPr>
          <p:cNvGraphicFramePr>
            <a:graphicFrameLocks noGrp="1"/>
          </p:cNvGraphicFramePr>
          <p:nvPr>
            <p:extLst>
              <p:ext uri="{D42A27DB-BD31-4B8C-83A1-F6EECF244321}">
                <p14:modId xmlns:p14="http://schemas.microsoft.com/office/powerpoint/2010/main" val="103960355"/>
              </p:ext>
            </p:extLst>
          </p:nvPr>
        </p:nvGraphicFramePr>
        <p:xfrm>
          <a:off x="670984" y="4451841"/>
          <a:ext cx="10553445" cy="856615"/>
        </p:xfrm>
        <a:graphic>
          <a:graphicData uri="http://schemas.openxmlformats.org/drawingml/2006/table">
            <a:tbl>
              <a:tblPr firstRow="1" bandRow="1">
                <a:tableStyleId>{5C22544A-7EE6-4342-B048-85BDC9FD1C3A}</a:tableStyleId>
              </a:tblPr>
              <a:tblGrid>
                <a:gridCol w="1172605">
                  <a:extLst>
                    <a:ext uri="{9D8B030D-6E8A-4147-A177-3AD203B41FA5}">
                      <a16:colId xmlns:a16="http://schemas.microsoft.com/office/drawing/2014/main" val="591373071"/>
                    </a:ext>
                  </a:extLst>
                </a:gridCol>
                <a:gridCol w="1172605">
                  <a:extLst>
                    <a:ext uri="{9D8B030D-6E8A-4147-A177-3AD203B41FA5}">
                      <a16:colId xmlns:a16="http://schemas.microsoft.com/office/drawing/2014/main" val="2100086373"/>
                    </a:ext>
                  </a:extLst>
                </a:gridCol>
                <a:gridCol w="1172605">
                  <a:extLst>
                    <a:ext uri="{9D8B030D-6E8A-4147-A177-3AD203B41FA5}">
                      <a16:colId xmlns:a16="http://schemas.microsoft.com/office/drawing/2014/main" val="3859874866"/>
                    </a:ext>
                  </a:extLst>
                </a:gridCol>
                <a:gridCol w="1172605">
                  <a:extLst>
                    <a:ext uri="{9D8B030D-6E8A-4147-A177-3AD203B41FA5}">
                      <a16:colId xmlns:a16="http://schemas.microsoft.com/office/drawing/2014/main" val="169409021"/>
                    </a:ext>
                  </a:extLst>
                </a:gridCol>
                <a:gridCol w="1172605">
                  <a:extLst>
                    <a:ext uri="{9D8B030D-6E8A-4147-A177-3AD203B41FA5}">
                      <a16:colId xmlns:a16="http://schemas.microsoft.com/office/drawing/2014/main" val="2292088836"/>
                    </a:ext>
                  </a:extLst>
                </a:gridCol>
                <a:gridCol w="1172605">
                  <a:extLst>
                    <a:ext uri="{9D8B030D-6E8A-4147-A177-3AD203B41FA5}">
                      <a16:colId xmlns:a16="http://schemas.microsoft.com/office/drawing/2014/main" val="1639090195"/>
                    </a:ext>
                  </a:extLst>
                </a:gridCol>
                <a:gridCol w="1172605">
                  <a:extLst>
                    <a:ext uri="{9D8B030D-6E8A-4147-A177-3AD203B41FA5}">
                      <a16:colId xmlns:a16="http://schemas.microsoft.com/office/drawing/2014/main" val="1948128455"/>
                    </a:ext>
                  </a:extLst>
                </a:gridCol>
                <a:gridCol w="1172605">
                  <a:extLst>
                    <a:ext uri="{9D8B030D-6E8A-4147-A177-3AD203B41FA5}">
                      <a16:colId xmlns:a16="http://schemas.microsoft.com/office/drawing/2014/main" val="2101170080"/>
                    </a:ext>
                  </a:extLst>
                </a:gridCol>
                <a:gridCol w="1172605">
                  <a:extLst>
                    <a:ext uri="{9D8B030D-6E8A-4147-A177-3AD203B41FA5}">
                      <a16:colId xmlns:a16="http://schemas.microsoft.com/office/drawing/2014/main" val="1644612409"/>
                    </a:ext>
                  </a:extLst>
                </a:gridCol>
              </a:tblGrid>
              <a:tr h="370840">
                <a:tc>
                  <a:txBody>
                    <a:bodyPr/>
                    <a:lstStyle/>
                    <a:p>
                      <a:pPr algn="ctr" fontAlgn="t"/>
                      <a:r>
                        <a:rPr lang="en-US" sz="1400" b="0" i="0" u="none" strike="noStrike">
                          <a:solidFill>
                            <a:srgbClr val="000000"/>
                          </a:solidFill>
                          <a:effectLst/>
                          <a:latin typeface="+mj-lt"/>
                        </a:rPr>
                        <a:t>Online learning via YouTube </a:t>
                      </a:r>
                    </a:p>
                  </a:txBody>
                  <a:tcPr marL="3175" marR="3175" marT="3175" marB="0">
                    <a:noFill/>
                  </a:tcPr>
                </a:tc>
                <a:tc>
                  <a:txBody>
                    <a:bodyPr/>
                    <a:lstStyle/>
                    <a:p>
                      <a:pPr algn="ctr" fontAlgn="t"/>
                      <a:r>
                        <a:rPr lang="en-US" sz="1400" b="0" i="0" u="none" strike="noStrike" dirty="0">
                          <a:solidFill>
                            <a:srgbClr val="000000"/>
                          </a:solidFill>
                          <a:effectLst/>
                          <a:latin typeface="+mj-lt"/>
                        </a:rPr>
                        <a:t>Course to receive a license </a:t>
                      </a:r>
                    </a:p>
                  </a:txBody>
                  <a:tcPr marL="3175" marR="3175" marT="3175" marB="0">
                    <a:noFill/>
                  </a:tcPr>
                </a:tc>
                <a:tc>
                  <a:txBody>
                    <a:bodyPr/>
                    <a:lstStyle/>
                    <a:p>
                      <a:pPr algn="ctr" fontAlgn="t"/>
                      <a:r>
                        <a:rPr lang="en-US" sz="1400" b="0" i="0" u="none" strike="noStrike" dirty="0">
                          <a:solidFill>
                            <a:srgbClr val="000000"/>
                          </a:solidFill>
                          <a:effectLst/>
                          <a:latin typeface="+mj-lt"/>
                        </a:rPr>
                        <a:t>Course to receive a verified certificate </a:t>
                      </a:r>
                    </a:p>
                  </a:txBody>
                  <a:tcPr marL="3175" marR="3175" marT="3175" marB="0">
                    <a:noFill/>
                  </a:tcPr>
                </a:tc>
                <a:tc>
                  <a:txBody>
                    <a:bodyPr/>
                    <a:lstStyle/>
                    <a:p>
                      <a:pPr algn="ctr" fontAlgn="t"/>
                      <a:r>
                        <a:rPr lang="en-US" sz="1400" b="0" i="0" u="none" strike="noStrike">
                          <a:solidFill>
                            <a:srgbClr val="000000"/>
                          </a:solidFill>
                          <a:effectLst/>
                          <a:latin typeface="+mj-lt"/>
                        </a:rPr>
                        <a:t>Single-subject short course </a:t>
                      </a:r>
                    </a:p>
                  </a:txBody>
                  <a:tcPr marL="3175" marR="3175" marT="3175" marB="0">
                    <a:noFill/>
                  </a:tcPr>
                </a:tc>
                <a:tc>
                  <a:txBody>
                    <a:bodyPr/>
                    <a:lstStyle/>
                    <a:p>
                      <a:pPr algn="ctr" fontAlgn="t"/>
                      <a:r>
                        <a:rPr lang="en-US" sz="1400" b="0" i="0" u="none" strike="noStrike" dirty="0">
                          <a:solidFill>
                            <a:srgbClr val="000000"/>
                          </a:solidFill>
                          <a:effectLst/>
                          <a:latin typeface="+mj-lt"/>
                        </a:rPr>
                        <a:t>Trade or vocational school </a:t>
                      </a:r>
                    </a:p>
                  </a:txBody>
                  <a:tcPr marL="3175" marR="3175" marT="3175" marB="0">
                    <a:noFill/>
                  </a:tcPr>
                </a:tc>
                <a:tc>
                  <a:txBody>
                    <a:bodyPr/>
                    <a:lstStyle/>
                    <a:p>
                      <a:pPr algn="ctr" fontAlgn="t"/>
                      <a:r>
                        <a:rPr lang="en-US" sz="1400" b="0" i="0" u="none" strike="noStrike" dirty="0">
                          <a:solidFill>
                            <a:srgbClr val="000000"/>
                          </a:solidFill>
                          <a:effectLst/>
                          <a:latin typeface="+mj-lt"/>
                        </a:rPr>
                        <a:t>Course to receive a professional certification </a:t>
                      </a:r>
                    </a:p>
                  </a:txBody>
                  <a:tcPr marL="3175" marR="3175" marT="3175" marB="0">
                    <a:noFill/>
                  </a:tcPr>
                </a:tc>
                <a:tc>
                  <a:txBody>
                    <a:bodyPr/>
                    <a:lstStyle/>
                    <a:p>
                      <a:pPr algn="ctr" fontAlgn="t"/>
                      <a:r>
                        <a:rPr lang="en-US" sz="1400" b="0" i="0" u="none" strike="noStrike" dirty="0">
                          <a:solidFill>
                            <a:srgbClr val="000000"/>
                          </a:solidFill>
                          <a:effectLst/>
                          <a:latin typeface="+mj-lt"/>
                        </a:rPr>
                        <a:t>2-year college or university/ community college </a:t>
                      </a:r>
                    </a:p>
                  </a:txBody>
                  <a:tcPr marL="3175" marR="3175" marT="3175" marB="0">
                    <a:noFill/>
                  </a:tcPr>
                </a:tc>
                <a:tc>
                  <a:txBody>
                    <a:bodyPr/>
                    <a:lstStyle/>
                    <a:p>
                      <a:pPr algn="ctr" fontAlgn="t"/>
                      <a:r>
                        <a:rPr lang="en-US" sz="1400" b="0" i="0" u="none" strike="noStrike">
                          <a:solidFill>
                            <a:srgbClr val="000000"/>
                          </a:solidFill>
                          <a:effectLst/>
                          <a:latin typeface="+mj-lt"/>
                        </a:rPr>
                        <a:t>Bootcamp program </a:t>
                      </a:r>
                    </a:p>
                  </a:txBody>
                  <a:tcPr marL="3175" marR="3175" marT="3175" marB="0">
                    <a:noFill/>
                  </a:tcPr>
                </a:tc>
                <a:tc>
                  <a:txBody>
                    <a:bodyPr/>
                    <a:lstStyle/>
                    <a:p>
                      <a:pPr algn="ctr" fontAlgn="t"/>
                      <a:r>
                        <a:rPr lang="en-US" sz="1400" b="0" i="0" u="none" strike="noStrike" dirty="0">
                          <a:solidFill>
                            <a:srgbClr val="000000"/>
                          </a:solidFill>
                          <a:effectLst/>
                          <a:latin typeface="+mj-lt"/>
                        </a:rPr>
                        <a:t>4-year college or university </a:t>
                      </a:r>
                    </a:p>
                  </a:txBody>
                  <a:tcPr marL="3175" marR="3175" marT="3175" marB="0">
                    <a:noFill/>
                  </a:tcPr>
                </a:tc>
                <a:extLst>
                  <a:ext uri="{0D108BD9-81ED-4DB2-BD59-A6C34878D82A}">
                    <a16:rowId xmlns:a16="http://schemas.microsoft.com/office/drawing/2014/main" val="1963454772"/>
                  </a:ext>
                </a:extLst>
              </a:tr>
            </a:tbl>
          </a:graphicData>
        </a:graphic>
      </p:graphicFrame>
      <p:cxnSp>
        <p:nvCxnSpPr>
          <p:cNvPr id="6" name="Straight Connector 5">
            <a:extLst>
              <a:ext uri="{FF2B5EF4-FFF2-40B4-BE49-F238E27FC236}">
                <a16:creationId xmlns:a16="http://schemas.microsoft.com/office/drawing/2014/main" id="{66E222BE-9FBC-D54F-433B-58B8FEE78276}"/>
              </a:ext>
            </a:extLst>
          </p:cNvPr>
          <p:cNvCxnSpPr>
            <a:cxnSpLocks/>
          </p:cNvCxnSpPr>
          <p:nvPr/>
        </p:nvCxnSpPr>
        <p:spPr>
          <a:xfrm flipV="1">
            <a:off x="884583" y="2812774"/>
            <a:ext cx="0" cy="795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2529234-5615-C8A2-EB72-299C61485FD5}"/>
              </a:ext>
            </a:extLst>
          </p:cNvPr>
          <p:cNvCxnSpPr/>
          <p:nvPr/>
        </p:nvCxnSpPr>
        <p:spPr>
          <a:xfrm flipV="1">
            <a:off x="1136375" y="2812774"/>
            <a:ext cx="0" cy="616226"/>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6BDD6F9-9EAC-D010-9A1E-7DAE9A98838E}"/>
              </a:ext>
            </a:extLst>
          </p:cNvPr>
          <p:cNvSpPr txBox="1"/>
          <p:nvPr/>
        </p:nvSpPr>
        <p:spPr>
          <a:xfrm>
            <a:off x="318339" y="2436193"/>
            <a:ext cx="1432315" cy="369332"/>
          </a:xfrm>
          <a:prstGeom prst="rect">
            <a:avLst/>
          </a:prstGeom>
          <a:noFill/>
          <a:ln>
            <a:solidFill>
              <a:schemeClr val="accent1"/>
            </a:solidFill>
          </a:ln>
        </p:spPr>
        <p:txBody>
          <a:bodyPr wrap="none" rtlCol="0">
            <a:spAutoFit/>
          </a:bodyPr>
          <a:lstStyle/>
          <a:p>
            <a:r>
              <a:rPr lang="en-US" dirty="0"/>
              <a:t>47% YouTube</a:t>
            </a:r>
          </a:p>
        </p:txBody>
      </p:sp>
      <p:sp>
        <p:nvSpPr>
          <p:cNvPr id="12" name="TextBox 11">
            <a:extLst>
              <a:ext uri="{FF2B5EF4-FFF2-40B4-BE49-F238E27FC236}">
                <a16:creationId xmlns:a16="http://schemas.microsoft.com/office/drawing/2014/main" id="{13EB3772-9A19-26BA-8FB3-C74517A81EB7}"/>
              </a:ext>
            </a:extLst>
          </p:cNvPr>
          <p:cNvSpPr txBox="1"/>
          <p:nvPr/>
        </p:nvSpPr>
        <p:spPr>
          <a:xfrm>
            <a:off x="670984" y="4918127"/>
            <a:ext cx="1213776" cy="461665"/>
          </a:xfrm>
          <a:prstGeom prst="rect">
            <a:avLst/>
          </a:prstGeom>
          <a:noFill/>
        </p:spPr>
        <p:txBody>
          <a:bodyPr wrap="square" rtlCol="0">
            <a:spAutoFit/>
          </a:bodyPr>
          <a:lstStyle/>
          <a:p>
            <a:r>
              <a:rPr lang="en-US" sz="1200" b="1" dirty="0">
                <a:solidFill>
                  <a:srgbClr val="0070C0"/>
                </a:solidFill>
              </a:rPr>
              <a:t>56% </a:t>
            </a:r>
            <a:r>
              <a:rPr lang="en-US" sz="1200" dirty="0"/>
              <a:t>Men</a:t>
            </a:r>
          </a:p>
          <a:p>
            <a:r>
              <a:rPr lang="en-US" sz="1200" b="1" dirty="0">
                <a:solidFill>
                  <a:srgbClr val="0070C0"/>
                </a:solidFill>
              </a:rPr>
              <a:t>52% </a:t>
            </a:r>
            <a:r>
              <a:rPr lang="en-US" sz="1200" dirty="0"/>
              <a:t>Employed</a:t>
            </a:r>
          </a:p>
        </p:txBody>
      </p:sp>
      <p:sp>
        <p:nvSpPr>
          <p:cNvPr id="3" name="Oval 2">
            <a:extLst>
              <a:ext uri="{FF2B5EF4-FFF2-40B4-BE49-F238E27FC236}">
                <a16:creationId xmlns:a16="http://schemas.microsoft.com/office/drawing/2014/main" id="{4ECD1A44-502C-7765-1FB9-8BBE0CA1233A}"/>
              </a:ext>
            </a:extLst>
          </p:cNvPr>
          <p:cNvSpPr/>
          <p:nvPr/>
        </p:nvSpPr>
        <p:spPr>
          <a:xfrm>
            <a:off x="2319450" y="3060325"/>
            <a:ext cx="412594" cy="393479"/>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EA8EC93-B4DE-3478-DD16-909B6A195645}"/>
              </a:ext>
            </a:extLst>
          </p:cNvPr>
          <p:cNvSpPr/>
          <p:nvPr/>
        </p:nvSpPr>
        <p:spPr>
          <a:xfrm>
            <a:off x="3486613" y="3034307"/>
            <a:ext cx="412594" cy="393479"/>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C3A89AB-E82B-846B-FB60-398BBE1E886F}"/>
              </a:ext>
            </a:extLst>
          </p:cNvPr>
          <p:cNvSpPr/>
          <p:nvPr/>
        </p:nvSpPr>
        <p:spPr>
          <a:xfrm>
            <a:off x="8177558" y="3019442"/>
            <a:ext cx="412594" cy="393479"/>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2EAEE7D-D6DC-9D65-62FD-BF2CBC6F2BCC}"/>
              </a:ext>
            </a:extLst>
          </p:cNvPr>
          <p:cNvSpPr/>
          <p:nvPr/>
        </p:nvSpPr>
        <p:spPr>
          <a:xfrm>
            <a:off x="10537895" y="3026878"/>
            <a:ext cx="412594" cy="393479"/>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043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7EE10-C0AE-4A2B-B200-8F32862214FA}"/>
              </a:ext>
            </a:extLst>
          </p:cNvPr>
          <p:cNvSpPr>
            <a:spLocks noGrp="1"/>
          </p:cNvSpPr>
          <p:nvPr>
            <p:ph type="title"/>
          </p:nvPr>
        </p:nvSpPr>
        <p:spPr/>
        <p:txBody>
          <a:bodyPr>
            <a:normAutofit fontScale="90000"/>
          </a:bodyPr>
          <a:lstStyle/>
          <a:p>
            <a:r>
              <a:rPr lang="en-US" dirty="0"/>
              <a:t>As they look to the future, feelings are a mix of hope and excitement, with uncertainty and stress</a:t>
            </a:r>
          </a:p>
        </p:txBody>
      </p:sp>
      <p:sp>
        <p:nvSpPr>
          <p:cNvPr id="4" name="Slide Number Placeholder 3">
            <a:extLst>
              <a:ext uri="{FF2B5EF4-FFF2-40B4-BE49-F238E27FC236}">
                <a16:creationId xmlns:a16="http://schemas.microsoft.com/office/drawing/2014/main" id="{7F100696-7CE4-47A1-A592-F736B297D757}"/>
              </a:ext>
            </a:extLst>
          </p:cNvPr>
          <p:cNvSpPr>
            <a:spLocks noGrp="1"/>
          </p:cNvSpPr>
          <p:nvPr>
            <p:ph type="sldNum" sz="quarter" idx="4"/>
          </p:nvPr>
        </p:nvSpPr>
        <p:spPr/>
        <p:txBody>
          <a:bodyPr/>
          <a:lstStyle/>
          <a:p>
            <a:fld id="{62DFECC4-1679-4D45-9635-E86BD1EE09E9}" type="slidenum">
              <a:rPr lang="en-US" smtClean="0"/>
              <a:pPr/>
              <a:t>7</a:t>
            </a:fld>
            <a:endParaRPr lang="en-US"/>
          </a:p>
        </p:txBody>
      </p:sp>
      <p:sp>
        <p:nvSpPr>
          <p:cNvPr id="5" name="Text Placeholder 4">
            <a:extLst>
              <a:ext uri="{FF2B5EF4-FFF2-40B4-BE49-F238E27FC236}">
                <a16:creationId xmlns:a16="http://schemas.microsoft.com/office/drawing/2014/main" id="{76775DFC-9B8C-4D34-B966-7DD82B218152}"/>
              </a:ext>
            </a:extLst>
          </p:cNvPr>
          <p:cNvSpPr>
            <a:spLocks noGrp="1"/>
          </p:cNvSpPr>
          <p:nvPr>
            <p:ph type="body" sz="quarter" idx="13"/>
          </p:nvPr>
        </p:nvSpPr>
        <p:spPr>
          <a:xfrm>
            <a:off x="949796" y="966020"/>
            <a:ext cx="10236788" cy="713924"/>
          </a:xfrm>
        </p:spPr>
        <p:txBody>
          <a:bodyPr>
            <a:normAutofit/>
          </a:bodyPr>
          <a:lstStyle/>
          <a:p>
            <a:r>
              <a:rPr lang="en-US" dirty="0"/>
              <a:t>Certainty of obtaining more education does not necessarily impact feelings about the future.</a:t>
            </a:r>
          </a:p>
        </p:txBody>
      </p:sp>
      <p:pic>
        <p:nvPicPr>
          <p:cNvPr id="13" name="Picture 12" descr="Text&#10;&#10;Description automatically generated">
            <a:extLst>
              <a:ext uri="{FF2B5EF4-FFF2-40B4-BE49-F238E27FC236}">
                <a16:creationId xmlns:a16="http://schemas.microsoft.com/office/drawing/2014/main" id="{E713EE1C-7A19-48BD-BAD6-4A625151C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188" y="1932039"/>
            <a:ext cx="4324679" cy="4324679"/>
          </a:xfrm>
          <a:prstGeom prst="rect">
            <a:avLst/>
          </a:prstGeom>
        </p:spPr>
      </p:pic>
      <p:graphicFrame>
        <p:nvGraphicFramePr>
          <p:cNvPr id="8" name="Chart 7">
            <a:extLst>
              <a:ext uri="{FF2B5EF4-FFF2-40B4-BE49-F238E27FC236}">
                <a16:creationId xmlns:a16="http://schemas.microsoft.com/office/drawing/2014/main" id="{5BE0D40E-BF24-39CD-BDB0-5BD193007A1B}"/>
              </a:ext>
            </a:extLst>
          </p:cNvPr>
          <p:cNvGraphicFramePr/>
          <p:nvPr>
            <p:extLst>
              <p:ext uri="{D42A27DB-BD31-4B8C-83A1-F6EECF244321}">
                <p14:modId xmlns:p14="http://schemas.microsoft.com/office/powerpoint/2010/main" val="2322867408"/>
              </p:ext>
            </p:extLst>
          </p:nvPr>
        </p:nvGraphicFramePr>
        <p:xfrm>
          <a:off x="6604867" y="1374602"/>
          <a:ext cx="5203190" cy="52582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4355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7EE10-C0AE-4A2B-B200-8F32862214FA}"/>
              </a:ext>
            </a:extLst>
          </p:cNvPr>
          <p:cNvSpPr>
            <a:spLocks noGrp="1"/>
          </p:cNvSpPr>
          <p:nvPr>
            <p:ph type="title"/>
          </p:nvPr>
        </p:nvSpPr>
        <p:spPr>
          <a:xfrm>
            <a:off x="862772" y="196248"/>
            <a:ext cx="9299172" cy="966019"/>
          </a:xfrm>
        </p:spPr>
        <p:txBody>
          <a:bodyPr>
            <a:normAutofit fontScale="90000"/>
          </a:bodyPr>
          <a:lstStyle/>
          <a:p>
            <a:r>
              <a:rPr lang="en-US" dirty="0"/>
              <a:t>But when it come to priorities for the next few years, emotional and financial stability top the list, college is at the bottom</a:t>
            </a:r>
          </a:p>
        </p:txBody>
      </p:sp>
      <p:sp>
        <p:nvSpPr>
          <p:cNvPr id="4" name="Slide Number Placeholder 3">
            <a:extLst>
              <a:ext uri="{FF2B5EF4-FFF2-40B4-BE49-F238E27FC236}">
                <a16:creationId xmlns:a16="http://schemas.microsoft.com/office/drawing/2014/main" id="{7F100696-7CE4-47A1-A592-F736B297D757}"/>
              </a:ext>
            </a:extLst>
          </p:cNvPr>
          <p:cNvSpPr>
            <a:spLocks noGrp="1"/>
          </p:cNvSpPr>
          <p:nvPr>
            <p:ph type="sldNum" sz="quarter" idx="4"/>
          </p:nvPr>
        </p:nvSpPr>
        <p:spPr/>
        <p:txBody>
          <a:bodyPr/>
          <a:lstStyle/>
          <a:p>
            <a:fld id="{62DFECC4-1679-4D45-9635-E86BD1EE09E9}" type="slidenum">
              <a:rPr lang="en-US" smtClean="0"/>
              <a:pPr/>
              <a:t>8</a:t>
            </a:fld>
            <a:endParaRPr lang="en-US"/>
          </a:p>
        </p:txBody>
      </p:sp>
      <p:graphicFrame>
        <p:nvGraphicFramePr>
          <p:cNvPr id="6" name="Chart 5">
            <a:extLst>
              <a:ext uri="{FF2B5EF4-FFF2-40B4-BE49-F238E27FC236}">
                <a16:creationId xmlns:a16="http://schemas.microsoft.com/office/drawing/2014/main" id="{0D87B403-1E61-4776-AD67-6C4D25E92414}"/>
              </a:ext>
            </a:extLst>
          </p:cNvPr>
          <p:cNvGraphicFramePr/>
          <p:nvPr>
            <p:extLst>
              <p:ext uri="{D42A27DB-BD31-4B8C-83A1-F6EECF244321}">
                <p14:modId xmlns:p14="http://schemas.microsoft.com/office/powerpoint/2010/main" val="2287913042"/>
              </p:ext>
            </p:extLst>
          </p:nvPr>
        </p:nvGraphicFramePr>
        <p:xfrm>
          <a:off x="69105" y="1982799"/>
          <a:ext cx="11796829" cy="46751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Table 17">
            <a:extLst>
              <a:ext uri="{FF2B5EF4-FFF2-40B4-BE49-F238E27FC236}">
                <a16:creationId xmlns:a16="http://schemas.microsoft.com/office/drawing/2014/main" id="{8080E347-7A6D-4AE5-9C5B-9C8892760285}"/>
              </a:ext>
            </a:extLst>
          </p:cNvPr>
          <p:cNvGraphicFramePr>
            <a:graphicFrameLocks noGrp="1"/>
          </p:cNvGraphicFramePr>
          <p:nvPr>
            <p:extLst>
              <p:ext uri="{D42A27DB-BD31-4B8C-83A1-F6EECF244321}">
                <p14:modId xmlns:p14="http://schemas.microsoft.com/office/powerpoint/2010/main" val="2522816446"/>
              </p:ext>
            </p:extLst>
          </p:nvPr>
        </p:nvGraphicFramePr>
        <p:xfrm>
          <a:off x="657226" y="5214293"/>
          <a:ext cx="11112570" cy="1047206"/>
        </p:xfrm>
        <a:graphic>
          <a:graphicData uri="http://schemas.openxmlformats.org/drawingml/2006/table">
            <a:tbl>
              <a:tblPr firstRow="1" bandRow="1">
                <a:tableStyleId>{5C22544A-7EE6-4342-B048-85BDC9FD1C3A}</a:tableStyleId>
              </a:tblPr>
              <a:tblGrid>
                <a:gridCol w="740838">
                  <a:extLst>
                    <a:ext uri="{9D8B030D-6E8A-4147-A177-3AD203B41FA5}">
                      <a16:colId xmlns:a16="http://schemas.microsoft.com/office/drawing/2014/main" val="3788850149"/>
                    </a:ext>
                  </a:extLst>
                </a:gridCol>
                <a:gridCol w="740838">
                  <a:extLst>
                    <a:ext uri="{9D8B030D-6E8A-4147-A177-3AD203B41FA5}">
                      <a16:colId xmlns:a16="http://schemas.microsoft.com/office/drawing/2014/main" val="3160417498"/>
                    </a:ext>
                  </a:extLst>
                </a:gridCol>
                <a:gridCol w="740838">
                  <a:extLst>
                    <a:ext uri="{9D8B030D-6E8A-4147-A177-3AD203B41FA5}">
                      <a16:colId xmlns:a16="http://schemas.microsoft.com/office/drawing/2014/main" val="104726714"/>
                    </a:ext>
                  </a:extLst>
                </a:gridCol>
                <a:gridCol w="740838">
                  <a:extLst>
                    <a:ext uri="{9D8B030D-6E8A-4147-A177-3AD203B41FA5}">
                      <a16:colId xmlns:a16="http://schemas.microsoft.com/office/drawing/2014/main" val="2888238147"/>
                    </a:ext>
                  </a:extLst>
                </a:gridCol>
                <a:gridCol w="740838">
                  <a:extLst>
                    <a:ext uri="{9D8B030D-6E8A-4147-A177-3AD203B41FA5}">
                      <a16:colId xmlns:a16="http://schemas.microsoft.com/office/drawing/2014/main" val="3360015398"/>
                    </a:ext>
                  </a:extLst>
                </a:gridCol>
                <a:gridCol w="740838">
                  <a:extLst>
                    <a:ext uri="{9D8B030D-6E8A-4147-A177-3AD203B41FA5}">
                      <a16:colId xmlns:a16="http://schemas.microsoft.com/office/drawing/2014/main" val="2417771393"/>
                    </a:ext>
                  </a:extLst>
                </a:gridCol>
                <a:gridCol w="740838">
                  <a:extLst>
                    <a:ext uri="{9D8B030D-6E8A-4147-A177-3AD203B41FA5}">
                      <a16:colId xmlns:a16="http://schemas.microsoft.com/office/drawing/2014/main" val="147473360"/>
                    </a:ext>
                  </a:extLst>
                </a:gridCol>
                <a:gridCol w="740838">
                  <a:extLst>
                    <a:ext uri="{9D8B030D-6E8A-4147-A177-3AD203B41FA5}">
                      <a16:colId xmlns:a16="http://schemas.microsoft.com/office/drawing/2014/main" val="2009482537"/>
                    </a:ext>
                  </a:extLst>
                </a:gridCol>
                <a:gridCol w="740838">
                  <a:extLst>
                    <a:ext uri="{9D8B030D-6E8A-4147-A177-3AD203B41FA5}">
                      <a16:colId xmlns:a16="http://schemas.microsoft.com/office/drawing/2014/main" val="3459029503"/>
                    </a:ext>
                  </a:extLst>
                </a:gridCol>
                <a:gridCol w="740838">
                  <a:extLst>
                    <a:ext uri="{9D8B030D-6E8A-4147-A177-3AD203B41FA5}">
                      <a16:colId xmlns:a16="http://schemas.microsoft.com/office/drawing/2014/main" val="3603781292"/>
                    </a:ext>
                  </a:extLst>
                </a:gridCol>
                <a:gridCol w="740838">
                  <a:extLst>
                    <a:ext uri="{9D8B030D-6E8A-4147-A177-3AD203B41FA5}">
                      <a16:colId xmlns:a16="http://schemas.microsoft.com/office/drawing/2014/main" val="735923874"/>
                    </a:ext>
                  </a:extLst>
                </a:gridCol>
                <a:gridCol w="740838">
                  <a:extLst>
                    <a:ext uri="{9D8B030D-6E8A-4147-A177-3AD203B41FA5}">
                      <a16:colId xmlns:a16="http://schemas.microsoft.com/office/drawing/2014/main" val="3285015491"/>
                    </a:ext>
                  </a:extLst>
                </a:gridCol>
                <a:gridCol w="740838">
                  <a:extLst>
                    <a:ext uri="{9D8B030D-6E8A-4147-A177-3AD203B41FA5}">
                      <a16:colId xmlns:a16="http://schemas.microsoft.com/office/drawing/2014/main" val="4257525738"/>
                    </a:ext>
                  </a:extLst>
                </a:gridCol>
                <a:gridCol w="740838">
                  <a:extLst>
                    <a:ext uri="{9D8B030D-6E8A-4147-A177-3AD203B41FA5}">
                      <a16:colId xmlns:a16="http://schemas.microsoft.com/office/drawing/2014/main" val="2788710490"/>
                    </a:ext>
                  </a:extLst>
                </a:gridCol>
                <a:gridCol w="740838">
                  <a:extLst>
                    <a:ext uri="{9D8B030D-6E8A-4147-A177-3AD203B41FA5}">
                      <a16:colId xmlns:a16="http://schemas.microsoft.com/office/drawing/2014/main" val="3363070256"/>
                    </a:ext>
                  </a:extLst>
                </a:gridCol>
              </a:tblGrid>
              <a:tr h="1047206">
                <a:tc>
                  <a:txBody>
                    <a:bodyPr/>
                    <a:lstStyle/>
                    <a:p>
                      <a:pPr algn="ctr" fontAlgn="t"/>
                      <a:r>
                        <a:rPr lang="en-US" sz="1000" b="0" i="0" u="none" strike="noStrike" dirty="0">
                          <a:solidFill>
                            <a:srgbClr val="000000"/>
                          </a:solidFill>
                          <a:effectLst/>
                          <a:latin typeface="+mj-lt"/>
                        </a:rPr>
                        <a:t>Being in a </a:t>
                      </a:r>
                      <a:r>
                        <a:rPr lang="en-US" sz="1000" b="0" i="0" u="none" strike="noStrike" kern="1200" dirty="0">
                          <a:solidFill>
                            <a:srgbClr val="000000"/>
                          </a:solidFill>
                          <a:effectLst/>
                          <a:latin typeface="+mj-lt"/>
                          <a:ea typeface="+mn-ea"/>
                          <a:cs typeface="+mn-cs"/>
                        </a:rPr>
                        <a:t>good place emotionally/ positive mental health </a:t>
                      </a:r>
                    </a:p>
                  </a:txBody>
                  <a:tcPr marL="3175" marR="3175" marT="3175" marB="0">
                    <a:lnB w="12700" cap="flat" cmpd="sng" algn="ctr">
                      <a:noFill/>
                      <a:prstDash val="solid"/>
                      <a:round/>
                      <a:headEnd type="none" w="med" len="med"/>
                      <a:tailEnd type="none" w="med" len="med"/>
                    </a:lnB>
                    <a:noFill/>
                  </a:tcPr>
                </a:tc>
                <a:tc>
                  <a:txBody>
                    <a:bodyPr/>
                    <a:lstStyle/>
                    <a:p>
                      <a:pPr algn="ctr" fontAlgn="t"/>
                      <a:r>
                        <a:rPr lang="en-US" sz="1200" b="0" i="0" u="none" strike="noStrike" dirty="0">
                          <a:solidFill>
                            <a:srgbClr val="000000"/>
                          </a:solidFill>
                          <a:effectLst/>
                          <a:latin typeface="+mj-lt"/>
                        </a:rPr>
                        <a:t>Feeling financially stable </a:t>
                      </a:r>
                    </a:p>
                  </a:txBody>
                  <a:tcPr marL="3175" marR="3175" marT="3175" marB="0">
                    <a:lnB w="12700" cap="flat" cmpd="sng" algn="ctr">
                      <a:noFill/>
                      <a:prstDash val="solid"/>
                      <a:round/>
                      <a:headEnd type="none" w="med" len="med"/>
                      <a:tailEnd type="none" w="med" len="med"/>
                    </a:lnB>
                    <a:noFill/>
                  </a:tcPr>
                </a:tc>
                <a:tc>
                  <a:txBody>
                    <a:bodyPr/>
                    <a:lstStyle/>
                    <a:p>
                      <a:pPr algn="ctr" fontAlgn="t"/>
                      <a:r>
                        <a:rPr lang="en-US" sz="1200" b="0" i="0" u="none" strike="noStrike" dirty="0">
                          <a:solidFill>
                            <a:srgbClr val="000000"/>
                          </a:solidFill>
                          <a:effectLst/>
                          <a:latin typeface="+mj-lt"/>
                        </a:rPr>
                        <a:t>Earning more money </a:t>
                      </a:r>
                    </a:p>
                  </a:txBody>
                  <a:tcPr marL="3175" marR="3175" marT="3175" marB="0">
                    <a:lnB w="12700" cap="flat" cmpd="sng" algn="ctr">
                      <a:noFill/>
                      <a:prstDash val="solid"/>
                      <a:round/>
                      <a:headEnd type="none" w="med" len="med"/>
                      <a:tailEnd type="none" w="med" len="med"/>
                    </a:lnB>
                    <a:noFill/>
                  </a:tcPr>
                </a:tc>
                <a:tc>
                  <a:txBody>
                    <a:bodyPr/>
                    <a:lstStyle/>
                    <a:p>
                      <a:pPr algn="ctr" fontAlgn="t"/>
                      <a:r>
                        <a:rPr lang="en-US" sz="1200" b="0" i="0" u="none" strike="noStrike" dirty="0">
                          <a:solidFill>
                            <a:srgbClr val="000000"/>
                          </a:solidFill>
                          <a:effectLst/>
                          <a:latin typeface="+mj-lt"/>
                        </a:rPr>
                        <a:t>Being able to spend time with your family </a:t>
                      </a:r>
                    </a:p>
                  </a:txBody>
                  <a:tcPr marL="3175" marR="3175" marT="3175" marB="0">
                    <a:lnB w="12700" cap="flat" cmpd="sng" algn="ctr">
                      <a:noFill/>
                      <a:prstDash val="solid"/>
                      <a:round/>
                      <a:headEnd type="none" w="med" len="med"/>
                      <a:tailEnd type="none" w="med" len="med"/>
                    </a:lnB>
                    <a:noFill/>
                  </a:tcPr>
                </a:tc>
                <a:tc>
                  <a:txBody>
                    <a:bodyPr/>
                    <a:lstStyle/>
                    <a:p>
                      <a:pPr algn="ctr" fontAlgn="t"/>
                      <a:r>
                        <a:rPr lang="en-US" sz="1200" b="0" i="0" u="none" strike="noStrike" dirty="0">
                          <a:solidFill>
                            <a:srgbClr val="000000"/>
                          </a:solidFill>
                          <a:effectLst/>
                          <a:latin typeface="+mj-lt"/>
                        </a:rPr>
                        <a:t>Doing something you are passionate about </a:t>
                      </a:r>
                    </a:p>
                  </a:txBody>
                  <a:tcPr marL="3175" marR="3175" marT="3175" marB="0">
                    <a:lnB w="12700" cap="flat" cmpd="sng" algn="ctr">
                      <a:noFill/>
                      <a:prstDash val="solid"/>
                      <a:round/>
                      <a:headEnd type="none" w="med" len="med"/>
                      <a:tailEnd type="none" w="med" len="med"/>
                    </a:lnB>
                    <a:noFill/>
                  </a:tcPr>
                </a:tc>
                <a:tc>
                  <a:txBody>
                    <a:bodyPr/>
                    <a:lstStyle/>
                    <a:p>
                      <a:pPr algn="ctr" fontAlgn="t"/>
                      <a:r>
                        <a:rPr lang="en-US" sz="1200" b="0" i="0" u="none" strike="noStrike" dirty="0">
                          <a:solidFill>
                            <a:srgbClr val="000000"/>
                          </a:solidFill>
                          <a:effectLst/>
                          <a:latin typeface="+mj-lt"/>
                        </a:rPr>
                        <a:t>Continuing to learn and grow personally </a:t>
                      </a:r>
                    </a:p>
                  </a:txBody>
                  <a:tcPr marL="3175" marR="3175" marT="3175" marB="0">
                    <a:lnB w="12700" cap="flat" cmpd="sng" algn="ctr">
                      <a:noFill/>
                      <a:prstDash val="solid"/>
                      <a:round/>
                      <a:headEnd type="none" w="med" len="med"/>
                      <a:tailEnd type="none" w="med" len="med"/>
                    </a:lnB>
                    <a:noFill/>
                  </a:tcPr>
                </a:tc>
                <a:tc>
                  <a:txBody>
                    <a:bodyPr/>
                    <a:lstStyle/>
                    <a:p>
                      <a:pPr algn="ctr" fontAlgn="t"/>
                      <a:r>
                        <a:rPr lang="en-US" sz="1200" b="0" i="0" u="none" strike="noStrike" dirty="0">
                          <a:solidFill>
                            <a:srgbClr val="000000"/>
                          </a:solidFill>
                          <a:effectLst/>
                          <a:latin typeface="+mj-lt"/>
                        </a:rPr>
                        <a:t>Having work-life balance </a:t>
                      </a:r>
                    </a:p>
                  </a:txBody>
                  <a:tcPr marL="3175" marR="3175" marT="3175" marB="0">
                    <a:lnB w="12700" cap="flat" cmpd="sng" algn="ctr">
                      <a:noFill/>
                      <a:prstDash val="solid"/>
                      <a:round/>
                      <a:headEnd type="none" w="med" len="med"/>
                      <a:tailEnd type="none" w="med" len="med"/>
                    </a:lnB>
                    <a:noFill/>
                  </a:tcPr>
                </a:tc>
                <a:tc>
                  <a:txBody>
                    <a:bodyPr/>
                    <a:lstStyle/>
                    <a:p>
                      <a:pPr algn="ctr" fontAlgn="t"/>
                      <a:r>
                        <a:rPr lang="en-US" sz="1200" b="0" i="0" u="none" strike="noStrike" dirty="0">
                          <a:solidFill>
                            <a:srgbClr val="000000"/>
                          </a:solidFill>
                          <a:effectLst/>
                          <a:latin typeface="+mj-lt"/>
                        </a:rPr>
                        <a:t>Finding a good job</a:t>
                      </a:r>
                    </a:p>
                  </a:txBody>
                  <a:tcPr marL="3175" marR="3175" marT="3175" marB="0">
                    <a:lnB w="12700" cap="flat" cmpd="sng" algn="ctr">
                      <a:noFill/>
                      <a:prstDash val="solid"/>
                      <a:round/>
                      <a:headEnd type="none" w="med" len="med"/>
                      <a:tailEnd type="none" w="med" len="med"/>
                    </a:lnB>
                    <a:noFill/>
                  </a:tcPr>
                </a:tc>
                <a:tc>
                  <a:txBody>
                    <a:bodyPr/>
                    <a:lstStyle/>
                    <a:p>
                      <a:pPr algn="ctr" fontAlgn="t"/>
                      <a:r>
                        <a:rPr lang="en-US" sz="1200" b="0" i="0" u="none" strike="noStrike" dirty="0">
                          <a:solidFill>
                            <a:srgbClr val="000000"/>
                          </a:solidFill>
                          <a:effectLst/>
                          <a:latin typeface="+mj-lt"/>
                        </a:rPr>
                        <a:t>Owning your own home </a:t>
                      </a:r>
                    </a:p>
                  </a:txBody>
                  <a:tcPr marL="3175" marR="3175" marT="3175" marB="0">
                    <a:lnB w="12700" cap="flat" cmpd="sng" algn="ctr">
                      <a:noFill/>
                      <a:prstDash val="solid"/>
                      <a:round/>
                      <a:headEnd type="none" w="med" len="med"/>
                      <a:tailEnd type="none" w="med" len="med"/>
                    </a:lnB>
                    <a:noFill/>
                  </a:tcPr>
                </a:tc>
                <a:tc>
                  <a:txBody>
                    <a:bodyPr/>
                    <a:lstStyle/>
                    <a:p>
                      <a:pPr algn="ctr" fontAlgn="t"/>
                      <a:r>
                        <a:rPr lang="en-US" sz="1200" b="0" i="0" u="none" strike="noStrike" dirty="0">
                          <a:solidFill>
                            <a:srgbClr val="000000"/>
                          </a:solidFill>
                          <a:effectLst/>
                          <a:latin typeface="+mj-lt"/>
                        </a:rPr>
                        <a:t>Having a set plan for your future </a:t>
                      </a:r>
                    </a:p>
                  </a:txBody>
                  <a:tcPr marL="3175" marR="3175" marT="3175" marB="0">
                    <a:lnB w="12700" cap="flat" cmpd="sng" algn="ctr">
                      <a:noFill/>
                      <a:prstDash val="solid"/>
                      <a:round/>
                      <a:headEnd type="none" w="med" len="med"/>
                      <a:tailEnd type="none" w="med" len="med"/>
                    </a:lnB>
                    <a:noFill/>
                  </a:tcPr>
                </a:tc>
                <a:tc>
                  <a:txBody>
                    <a:bodyPr/>
                    <a:lstStyle/>
                    <a:p>
                      <a:pPr algn="ctr" fontAlgn="t"/>
                      <a:r>
                        <a:rPr lang="en-US" sz="1200" b="0" i="0" u="none" strike="noStrike" dirty="0">
                          <a:solidFill>
                            <a:srgbClr val="000000"/>
                          </a:solidFill>
                          <a:effectLst/>
                          <a:latin typeface="+mj-lt"/>
                        </a:rPr>
                        <a:t>Getting your dream job </a:t>
                      </a:r>
                    </a:p>
                  </a:txBody>
                  <a:tcPr marL="3175" marR="3175" marT="3175" marB="0">
                    <a:lnB w="12700" cap="flat" cmpd="sng" algn="ctr">
                      <a:noFill/>
                      <a:prstDash val="solid"/>
                      <a:round/>
                      <a:headEnd type="none" w="med" len="med"/>
                      <a:tailEnd type="none" w="med" len="med"/>
                    </a:lnB>
                    <a:noFill/>
                  </a:tcPr>
                </a:tc>
                <a:tc>
                  <a:txBody>
                    <a:bodyPr/>
                    <a:lstStyle/>
                    <a:p>
                      <a:pPr algn="ctr" fontAlgn="t"/>
                      <a:r>
                        <a:rPr lang="en-US" sz="1200" b="0" i="0" u="none" strike="noStrike">
                          <a:solidFill>
                            <a:srgbClr val="000000"/>
                          </a:solidFill>
                          <a:effectLst/>
                          <a:latin typeface="+mj-lt"/>
                        </a:rPr>
                        <a:t>Having a family </a:t>
                      </a:r>
                    </a:p>
                  </a:txBody>
                  <a:tcPr marL="3175" marR="3175" marT="3175" marB="0">
                    <a:lnB w="12700" cap="flat" cmpd="sng" algn="ctr">
                      <a:noFill/>
                      <a:prstDash val="solid"/>
                      <a:round/>
                      <a:headEnd type="none" w="med" len="med"/>
                      <a:tailEnd type="none" w="med" len="med"/>
                    </a:lnB>
                    <a:noFill/>
                  </a:tcPr>
                </a:tc>
                <a:tc>
                  <a:txBody>
                    <a:bodyPr/>
                    <a:lstStyle/>
                    <a:p>
                      <a:pPr algn="ctr" fontAlgn="t"/>
                      <a:r>
                        <a:rPr lang="en-US" sz="1200" b="0" i="0" u="none" strike="noStrike" dirty="0">
                          <a:solidFill>
                            <a:srgbClr val="000000"/>
                          </a:solidFill>
                          <a:effectLst/>
                          <a:latin typeface="+mj-lt"/>
                        </a:rPr>
                        <a:t>Having the ability to travel </a:t>
                      </a:r>
                    </a:p>
                  </a:txBody>
                  <a:tcPr marL="3175" marR="3175" marT="3175" marB="0">
                    <a:lnB w="12700" cap="flat" cmpd="sng" algn="ctr">
                      <a:noFill/>
                      <a:prstDash val="solid"/>
                      <a:round/>
                      <a:headEnd type="none" w="med" len="med"/>
                      <a:tailEnd type="none" w="med" len="med"/>
                    </a:lnB>
                    <a:noFill/>
                  </a:tcPr>
                </a:tc>
                <a:tc>
                  <a:txBody>
                    <a:bodyPr/>
                    <a:lstStyle/>
                    <a:p>
                      <a:pPr algn="ctr" fontAlgn="t"/>
                      <a:r>
                        <a:rPr lang="en-US" sz="1200" b="0" i="0" u="none" strike="noStrike">
                          <a:solidFill>
                            <a:srgbClr val="000000"/>
                          </a:solidFill>
                          <a:effectLst/>
                          <a:latin typeface="+mj-lt"/>
                        </a:rPr>
                        <a:t>Having your own business </a:t>
                      </a:r>
                    </a:p>
                  </a:txBody>
                  <a:tcPr marL="3175" marR="3175" marT="3175" marB="0">
                    <a:lnB w="12700" cap="flat" cmpd="sng" algn="ctr">
                      <a:noFill/>
                      <a:prstDash val="solid"/>
                      <a:round/>
                      <a:headEnd type="none" w="med" len="med"/>
                      <a:tailEnd type="none" w="med" len="med"/>
                    </a:lnB>
                    <a:noFill/>
                  </a:tcPr>
                </a:tc>
                <a:tc>
                  <a:txBody>
                    <a:bodyPr/>
                    <a:lstStyle/>
                    <a:p>
                      <a:pPr algn="ctr" fontAlgn="t"/>
                      <a:r>
                        <a:rPr lang="en-US" sz="1200" b="0" i="0" u="none" strike="noStrike" dirty="0">
                          <a:solidFill>
                            <a:srgbClr val="000000"/>
                          </a:solidFill>
                          <a:effectLst/>
                          <a:latin typeface="+mj-lt"/>
                        </a:rPr>
                        <a:t>Getting a college degree </a:t>
                      </a:r>
                    </a:p>
                  </a:txBody>
                  <a:tcPr marL="3175" marR="3175" marT="3175" marB="0">
                    <a:lnB w="12700" cap="flat" cmpd="sng" algn="ctr">
                      <a:noFill/>
                      <a:prstDash val="solid"/>
                      <a:round/>
                      <a:headEnd type="none" w="med" len="med"/>
                      <a:tailEnd type="none" w="med" len="med"/>
                    </a:lnB>
                    <a:noFill/>
                  </a:tcPr>
                </a:tc>
                <a:extLst>
                  <a:ext uri="{0D108BD9-81ED-4DB2-BD59-A6C34878D82A}">
                    <a16:rowId xmlns:a16="http://schemas.microsoft.com/office/drawing/2014/main" val="4042316377"/>
                  </a:ext>
                </a:extLst>
              </a:tr>
            </a:tbl>
          </a:graphicData>
        </a:graphic>
      </p:graphicFrame>
      <p:sp>
        <p:nvSpPr>
          <p:cNvPr id="21" name="Rectangle 20">
            <a:extLst>
              <a:ext uri="{FF2B5EF4-FFF2-40B4-BE49-F238E27FC236}">
                <a16:creationId xmlns:a16="http://schemas.microsoft.com/office/drawing/2014/main" id="{663F7D92-B7D6-442D-A45B-79DF91980033}"/>
              </a:ext>
            </a:extLst>
          </p:cNvPr>
          <p:cNvSpPr/>
          <p:nvPr/>
        </p:nvSpPr>
        <p:spPr>
          <a:xfrm>
            <a:off x="11094916" y="3609974"/>
            <a:ext cx="656921" cy="23050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945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7EE10-C0AE-4A2B-B200-8F32862214FA}"/>
              </a:ext>
            </a:extLst>
          </p:cNvPr>
          <p:cNvSpPr>
            <a:spLocks noGrp="1"/>
          </p:cNvSpPr>
          <p:nvPr>
            <p:ph type="title"/>
          </p:nvPr>
        </p:nvSpPr>
        <p:spPr>
          <a:xfrm>
            <a:off x="839111" y="204605"/>
            <a:ext cx="9299172" cy="966019"/>
          </a:xfrm>
        </p:spPr>
        <p:txBody>
          <a:bodyPr>
            <a:normAutofit fontScale="90000"/>
          </a:bodyPr>
          <a:lstStyle/>
          <a:p>
            <a:r>
              <a:rPr lang="en-US" dirty="0">
                <a:latin typeface="Calibri" panose="020F0502020204030204" pitchFamily="34" charset="0"/>
                <a:cs typeface="Calibri" panose="020F0502020204030204" pitchFamily="34" charset="0"/>
              </a:rPr>
              <a:t>On-the-job training is considered the best value, although just as many choose college when forced to select one from the list</a:t>
            </a:r>
          </a:p>
        </p:txBody>
      </p:sp>
      <p:sp>
        <p:nvSpPr>
          <p:cNvPr id="4" name="Slide Number Placeholder 3">
            <a:extLst>
              <a:ext uri="{FF2B5EF4-FFF2-40B4-BE49-F238E27FC236}">
                <a16:creationId xmlns:a16="http://schemas.microsoft.com/office/drawing/2014/main" id="{7F100696-7CE4-47A1-A592-F736B297D757}"/>
              </a:ext>
            </a:extLst>
          </p:cNvPr>
          <p:cNvSpPr>
            <a:spLocks noGrp="1"/>
          </p:cNvSpPr>
          <p:nvPr>
            <p:ph type="sldNum" sz="quarter" idx="4"/>
          </p:nvPr>
        </p:nvSpPr>
        <p:spPr/>
        <p:txBody>
          <a:bodyPr/>
          <a:lstStyle/>
          <a:p>
            <a:fld id="{62DFECC4-1679-4D45-9635-E86BD1EE09E9}" type="slidenum">
              <a:rPr lang="en-US" smtClean="0">
                <a:latin typeface="Calibri" panose="020F0502020204030204" pitchFamily="34" charset="0"/>
                <a:cs typeface="Calibri" panose="020F0502020204030204" pitchFamily="34" charset="0"/>
              </a:rPr>
              <a:pPr/>
              <a:t>9</a:t>
            </a:fld>
            <a:endParaRPr lang="en-US">
              <a:latin typeface="Calibri" panose="020F0502020204030204" pitchFamily="34" charset="0"/>
              <a:cs typeface="Calibri" panose="020F0502020204030204" pitchFamily="34" charset="0"/>
            </a:endParaRPr>
          </a:p>
        </p:txBody>
      </p:sp>
      <p:graphicFrame>
        <p:nvGraphicFramePr>
          <p:cNvPr id="7" name="Chart 6">
            <a:extLst>
              <a:ext uri="{FF2B5EF4-FFF2-40B4-BE49-F238E27FC236}">
                <a16:creationId xmlns:a16="http://schemas.microsoft.com/office/drawing/2014/main" id="{E8077EF1-B40F-4CF9-9C26-5F55DA95439C}"/>
              </a:ext>
            </a:extLst>
          </p:cNvPr>
          <p:cNvGraphicFramePr/>
          <p:nvPr>
            <p:extLst>
              <p:ext uri="{D42A27DB-BD31-4B8C-83A1-F6EECF244321}">
                <p14:modId xmlns:p14="http://schemas.microsoft.com/office/powerpoint/2010/main" val="3932151558"/>
              </p:ext>
            </p:extLst>
          </p:nvPr>
        </p:nvGraphicFramePr>
        <p:xfrm>
          <a:off x="1305748" y="1695449"/>
          <a:ext cx="8690167" cy="4957946"/>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1B86961E-F7BF-4EBC-B571-44F279307F80}"/>
              </a:ext>
            </a:extLst>
          </p:cNvPr>
          <p:cNvSpPr txBox="1"/>
          <p:nvPr/>
        </p:nvSpPr>
        <p:spPr>
          <a:xfrm>
            <a:off x="8191577" y="2260721"/>
            <a:ext cx="2158409" cy="461665"/>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20% say “best value” when made to select only one</a:t>
            </a:r>
          </a:p>
        </p:txBody>
      </p:sp>
      <p:sp>
        <p:nvSpPr>
          <p:cNvPr id="18" name="TextBox 17">
            <a:extLst>
              <a:ext uri="{FF2B5EF4-FFF2-40B4-BE49-F238E27FC236}">
                <a16:creationId xmlns:a16="http://schemas.microsoft.com/office/drawing/2014/main" id="{109213CB-FE4B-4372-853F-81D6BFD7E0E7}"/>
              </a:ext>
            </a:extLst>
          </p:cNvPr>
          <p:cNvSpPr txBox="1"/>
          <p:nvPr/>
        </p:nvSpPr>
        <p:spPr>
          <a:xfrm>
            <a:off x="7860341" y="3099349"/>
            <a:ext cx="2158409" cy="461665"/>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21% say “best value” when made to select only one</a:t>
            </a:r>
          </a:p>
        </p:txBody>
      </p:sp>
      <p:sp>
        <p:nvSpPr>
          <p:cNvPr id="3" name="Star: 5 Points 2">
            <a:extLst>
              <a:ext uri="{FF2B5EF4-FFF2-40B4-BE49-F238E27FC236}">
                <a16:creationId xmlns:a16="http://schemas.microsoft.com/office/drawing/2014/main" id="{4B420BE2-160B-21B1-E134-F1D7C09063F0}"/>
              </a:ext>
            </a:extLst>
          </p:cNvPr>
          <p:cNvSpPr/>
          <p:nvPr/>
        </p:nvSpPr>
        <p:spPr>
          <a:xfrm>
            <a:off x="7762148" y="2272579"/>
            <a:ext cx="471573" cy="388089"/>
          </a:xfrm>
          <a:prstGeom prst="star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E0ADC2D3-1D02-A8A5-4D1A-A3B8A805146D}"/>
              </a:ext>
            </a:extLst>
          </p:cNvPr>
          <p:cNvSpPr/>
          <p:nvPr/>
        </p:nvSpPr>
        <p:spPr>
          <a:xfrm>
            <a:off x="7365908" y="3065059"/>
            <a:ext cx="471573" cy="388089"/>
          </a:xfrm>
          <a:prstGeom prst="star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312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3" grpId="0" animBg="1"/>
      <p:bldP spid="25" grpId="0" animBg="1"/>
    </p:bldLst>
  </p:timing>
</p:sld>
</file>

<file path=ppt/theme/theme1.xml><?xml version="1.0" encoding="utf-8"?>
<a:theme xmlns:a="http://schemas.openxmlformats.org/drawingml/2006/main" name="Edge Theme">
  <a:themeElements>
    <a:clrScheme name="New Edge Palette">
      <a:dk1>
        <a:sysClr val="windowText" lastClr="000000"/>
      </a:dk1>
      <a:lt1>
        <a:sysClr val="window" lastClr="FFFFFF"/>
      </a:lt1>
      <a:dk2>
        <a:srgbClr val="003E7E"/>
      </a:dk2>
      <a:lt2>
        <a:srgbClr val="B9E0F7"/>
      </a:lt2>
      <a:accent1>
        <a:srgbClr val="0067B1"/>
      </a:accent1>
      <a:accent2>
        <a:srgbClr val="0096D6"/>
      </a:accent2>
      <a:accent3>
        <a:srgbClr val="B9E0F7"/>
      </a:accent3>
      <a:accent4>
        <a:srgbClr val="6A737B"/>
      </a:accent4>
      <a:accent5>
        <a:srgbClr val="FDBB30"/>
      </a:accent5>
      <a:accent6>
        <a:srgbClr val="D9531E"/>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D61A241-605E-4789-A8F9-7403DFF61F1F}" vid="{9E019A81-4037-4634-9A9E-30CD4E732F75}"/>
    </a:ext>
  </a:extLst>
</a:theme>
</file>

<file path=ppt/theme/theme2.xml><?xml version="1.0" encoding="utf-8"?>
<a:theme xmlns:a="http://schemas.openxmlformats.org/drawingml/2006/main" name="Edge Theme">
  <a:themeElements>
    <a:clrScheme name="New Edge Palette">
      <a:dk1>
        <a:sysClr val="windowText" lastClr="000000"/>
      </a:dk1>
      <a:lt1>
        <a:sysClr val="window" lastClr="FFFFFF"/>
      </a:lt1>
      <a:dk2>
        <a:srgbClr val="003E7E"/>
      </a:dk2>
      <a:lt2>
        <a:srgbClr val="B9E0F7"/>
      </a:lt2>
      <a:accent1>
        <a:srgbClr val="0067B1"/>
      </a:accent1>
      <a:accent2>
        <a:srgbClr val="0096D6"/>
      </a:accent2>
      <a:accent3>
        <a:srgbClr val="B9E0F7"/>
      </a:accent3>
      <a:accent4>
        <a:srgbClr val="6A737B"/>
      </a:accent4>
      <a:accent5>
        <a:srgbClr val="FDBB30"/>
      </a:accent5>
      <a:accent6>
        <a:srgbClr val="D9531E"/>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D61A241-605E-4789-A8F9-7403DFF61F1F}" vid="{9E019A81-4037-4634-9A9E-30CD4E732F75}"/>
    </a:ext>
  </a:extLst>
</a:theme>
</file>

<file path=ppt/theme/theme3.xml><?xml version="1.0" encoding="utf-8"?>
<a:theme xmlns:a="http://schemas.openxmlformats.org/drawingml/2006/main" name="Edge Theme">
  <a:themeElements>
    <a:clrScheme name="New Edge Palette">
      <a:dk1>
        <a:sysClr val="windowText" lastClr="000000"/>
      </a:dk1>
      <a:lt1>
        <a:sysClr val="window" lastClr="FFFFFF"/>
      </a:lt1>
      <a:dk2>
        <a:srgbClr val="003E7E"/>
      </a:dk2>
      <a:lt2>
        <a:srgbClr val="B9E0F7"/>
      </a:lt2>
      <a:accent1>
        <a:srgbClr val="0067B1"/>
      </a:accent1>
      <a:accent2>
        <a:srgbClr val="0096D6"/>
      </a:accent2>
      <a:accent3>
        <a:srgbClr val="B9E0F7"/>
      </a:accent3>
      <a:accent4>
        <a:srgbClr val="6A737B"/>
      </a:accent4>
      <a:accent5>
        <a:srgbClr val="FDBB30"/>
      </a:accent5>
      <a:accent6>
        <a:srgbClr val="D9531E"/>
      </a:accent6>
      <a:hlink>
        <a:srgbClr val="0563C1"/>
      </a:hlink>
      <a:folHlink>
        <a:srgbClr val="954F72"/>
      </a:folHlink>
    </a:clrScheme>
    <a:fontScheme name="Custom 1">
      <a:majorFont>
        <a:latin typeface="Neutraface2TextTT Book"/>
        <a:ea typeface=""/>
        <a:cs typeface=""/>
      </a:majorFont>
      <a:minorFont>
        <a:latin typeface="Neutraface2TextTT Book"/>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ge Template Brown Bag Slides 9-18-14" id="{FCACE420-791B-4010-8CB1-5A0AB582DF64}" vid="{D628842C-AD47-4359-806F-753C2A9C524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10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A4F293E-F713-4E16-91C0-07CCD2E04584}">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66640</TotalTime>
  <Words>2248</Words>
  <Application>Microsoft Office PowerPoint</Application>
  <PresentationFormat>Widescreen</PresentationFormat>
  <Paragraphs>223</Paragraphs>
  <Slides>16</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Arial</vt:lpstr>
      <vt:lpstr>Calibri</vt:lpstr>
      <vt:lpstr>Gadugi</vt:lpstr>
      <vt:lpstr>Neutraface2TextTT Bold</vt:lpstr>
      <vt:lpstr>Neutraface2TextTT Book</vt:lpstr>
      <vt:lpstr>Open Sans</vt:lpstr>
      <vt:lpstr>Edge Theme</vt:lpstr>
      <vt:lpstr>Edge Theme</vt:lpstr>
      <vt:lpstr>Edge Theme</vt:lpstr>
      <vt:lpstr> Exploring the Exodus from Higher Education</vt:lpstr>
      <vt:lpstr>Research Process</vt:lpstr>
      <vt:lpstr>Survey Methodology</vt:lpstr>
      <vt:lpstr>Hypothesis Review</vt:lpstr>
      <vt:lpstr>Just under half say they plan to go to college or finish their degree – those who started college are most likely</vt:lpstr>
      <vt:lpstr>These young adults are exploring a variety of learning options: about 4-in-10 say they plan to do a course for a license/certificate, and/or attend a 2- or 4-year college</vt:lpstr>
      <vt:lpstr>As they look to the future, feelings are a mix of hope and excitement, with uncertainty and stress</vt:lpstr>
      <vt:lpstr>But when it come to priorities for the next few years, emotional and financial stability top the list, college is at the bottom</vt:lpstr>
      <vt:lpstr>On-the-job training is considered the best value, although just as many choose college when forced to select one from the list</vt:lpstr>
      <vt:lpstr>Half say high school taught them how to get into college but not how to succeed there; few believe it prepared them for life</vt:lpstr>
      <vt:lpstr>All key subgroups indicate making more money and getting a better job are top reasons to get a degree </vt:lpstr>
      <vt:lpstr>Although money is the #1 obstacle, stress and uncertainty are also key barriers to college</vt:lpstr>
      <vt:lpstr>In addition to helping with debt, many of the solutions to help with college receive positive reactions</vt:lpstr>
      <vt:lpstr>Segmentation Analysis, based on key psychographic variables, reveals targets for supports and intervention</vt:lpstr>
      <vt:lpstr>Key Insights and Implications for the Field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HCM Gates FG Interim Report</dc:title>
  <dc:creator>Liana Gainsboro;Adam Burns;Lydia Redway;Pam Loeb;Bennett Berman</dc:creator>
  <cp:lastModifiedBy>Adam Burns</cp:lastModifiedBy>
  <cp:revision>775</cp:revision>
  <cp:lastPrinted>2022-09-25T14:18:35Z</cp:lastPrinted>
  <dcterms:created xsi:type="dcterms:W3CDTF">2020-08-21T18:09:56Z</dcterms:created>
  <dcterms:modified xsi:type="dcterms:W3CDTF">2022-09-25T19:30:34Z</dcterms:modified>
</cp:coreProperties>
</file>